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27"/>
  </p:notesMasterIdLst>
  <p:sldIdLst>
    <p:sldId id="256" r:id="rId3"/>
    <p:sldId id="257" r:id="rId4"/>
    <p:sldId id="258" r:id="rId5"/>
    <p:sldId id="259" r:id="rId6"/>
    <p:sldId id="260" r:id="rId7"/>
    <p:sldId id="261" r:id="rId8"/>
    <p:sldId id="262" r:id="rId9"/>
    <p:sldId id="266" r:id="rId10"/>
    <p:sldId id="263" r:id="rId11"/>
    <p:sldId id="270" r:id="rId12"/>
    <p:sldId id="277" r:id="rId13"/>
    <p:sldId id="272" r:id="rId14"/>
    <p:sldId id="275" r:id="rId15"/>
    <p:sldId id="276" r:id="rId16"/>
    <p:sldId id="286" r:id="rId17"/>
    <p:sldId id="279" r:id="rId18"/>
    <p:sldId id="280" r:id="rId19"/>
    <p:sldId id="281" r:id="rId20"/>
    <p:sldId id="282" r:id="rId21"/>
    <p:sldId id="283" r:id="rId22"/>
    <p:sldId id="284" r:id="rId23"/>
    <p:sldId id="274" r:id="rId24"/>
    <p:sldId id="278" r:id="rId25"/>
    <p:sldId id="269" r:id="rId26"/>
  </p:sldIdLst>
  <p:sldSz cx="12192000" cy="6858000"/>
  <p:notesSz cx="6858000" cy="9144000"/>
  <p:embeddedFontLst>
    <p:embeddedFont>
      <p:font typeface="Algerian" panose="04020705040A02060702" pitchFamily="82" charset="0"/>
      <p:regular r:id="rId28"/>
    </p:embeddedFont>
    <p:embeddedFont>
      <p:font typeface="Angsana New" panose="02020603050405020304" pitchFamily="18" charset="-34"/>
      <p:regular r:id="rId29"/>
      <p:bold r:id="rId30"/>
      <p:italic r:id="rId31"/>
      <p:boldItalic r:id="rId32"/>
    </p:embeddedFont>
    <p:embeddedFont>
      <p:font typeface="Arial Black" panose="020B0A04020102020204" pitchFamily="34" charset="0"/>
      <p:bold r:id="rId33"/>
    </p:embeddedFont>
    <p:embeddedFont>
      <p:font typeface="Cambria" panose="02040503050406030204" pitchFamily="18" charset="0"/>
      <p:regular r:id="rId34"/>
      <p:bold r:id="rId35"/>
      <p:italic r:id="rId36"/>
      <p:boldItalic r:id="rId37"/>
    </p:embeddedFont>
    <p:embeddedFont>
      <p:font typeface="Century Schoolbook" panose="02040604050505020304" pitchFamily="18" charset="0"/>
      <p:regular r:id="rId38"/>
      <p:bold r:id="rId39"/>
      <p:italic r:id="rId40"/>
      <p:boldItalic r:id="rId41"/>
    </p:embeddedFont>
    <p:embeddedFont>
      <p:font typeface="Noto Sans Symbols" panose="020B0604020202020204" charset="0"/>
      <p:regular r:id="rId42"/>
    </p:embeddedFont>
    <p:embeddedFont>
      <p:font typeface="Times New Roman Bold" panose="02020803070505020304" pitchFamily="18" charset="0"/>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i8npnFV5SQO7XvZoXEjZ35eExg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A93D6A-AE3D-4045-A1AC-6B7DF86185C8}">
  <a:tblStyle styleId="{DFA93D6A-AE3D-4045-A1AC-6B7DF86185C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fill>
          <a:solidFill>
            <a:srgbClr val="CDD4EA"/>
          </a:solidFill>
        </a:fill>
      </a:tcStyle>
    </a:band2H>
    <a:band1V>
      <a:tcTxStyle/>
      <a:tcStyle>
        <a:tcBdr/>
        <a:fill>
          <a:solidFill>
            <a:srgbClr val="CDD4EA"/>
          </a:solidFill>
        </a:fill>
      </a:tcStyle>
    </a:band1V>
    <a:band2V>
      <a:tcTxStyle/>
      <a:tcStyle>
        <a:tcBdr/>
        <a:fill>
          <a:solidFill>
            <a:srgbClr val="CDD4EA"/>
          </a:solidFill>
        </a:fill>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op>
            <a:ln w="38100" cap="flat" cmpd="sng">
              <a:solidFill>
                <a:schemeClr val="lt1"/>
              </a:solidFill>
              <a:prstDash val="solid"/>
              <a:round/>
              <a:headEnd type="none" w="sm" len="sm"/>
              <a:tailEnd type="none" w="sm" len="sm"/>
            </a:ln>
          </a:top>
        </a:tcBdr>
        <a:fill>
          <a:solidFill>
            <a:schemeClr val="accent1"/>
          </a:solidFill>
        </a:fill>
      </a:tcStyle>
    </a:seCell>
    <a:swCell>
      <a:tcTxStyle/>
      <a:tcStyle>
        <a:tcBdr>
          <a:top>
            <a:ln w="38100" cap="flat" cmpd="sng">
              <a:solidFill>
                <a:schemeClr val="lt1"/>
              </a:solidFill>
              <a:prstDash val="solid"/>
              <a:round/>
              <a:headEnd type="none" w="sm" len="sm"/>
              <a:tailEnd type="none" w="sm" len="sm"/>
            </a:ln>
          </a:top>
        </a:tcBdr>
        <a:fill>
          <a:solidFill>
            <a:schemeClr val="accent1"/>
          </a:solidFill>
        </a:fill>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bottom>
            <a:ln w="38100" cap="flat" cmpd="sng">
              <a:solidFill>
                <a:schemeClr val="lt1"/>
              </a:solidFill>
              <a:prstDash val="solid"/>
              <a:round/>
              <a:headEnd type="none" w="sm" len="sm"/>
              <a:tailEnd type="none" w="sm" len="sm"/>
            </a:ln>
          </a:bottom>
        </a:tcBdr>
        <a:fill>
          <a:solidFill>
            <a:schemeClr val="accent1"/>
          </a:solidFill>
        </a:fill>
      </a:tcStyle>
    </a:neCell>
    <a:nwCell>
      <a:tcTxStyle/>
      <a:tcStyle>
        <a:tcBdr>
          <a:bottom>
            <a:ln w="38100" cap="flat" cmpd="sng">
              <a:solidFill>
                <a:schemeClr val="lt1"/>
              </a:solidFill>
              <a:prstDash val="solid"/>
              <a:round/>
              <a:headEnd type="none" w="sm" len="sm"/>
              <a:tailEnd type="none" w="sm" len="sm"/>
            </a:ln>
          </a:bottom>
        </a:tcBdr>
        <a:fill>
          <a:solidFill>
            <a:schemeClr val="accent1"/>
          </a:solidFill>
        </a:fill>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p:scale>
          <a:sx n="66" d="100"/>
          <a:sy n="66" d="100"/>
        </p:scale>
        <p:origin x="1243" y="240"/>
      </p:cViewPr>
      <p:guideLst>
        <p:guide orient="horz" pos="2160"/>
        <p:guide pos="3840"/>
      </p:guideLst>
    </p:cSldViewPr>
  </p:slideViewPr>
  <p:notesTextViewPr>
    <p:cViewPr>
      <p:scale>
        <a:sx n="1" d="1"/>
        <a:sy n="1" d="1"/>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54160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63" name="Google Shape;16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8541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70" name="Google Shape;2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188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0" name="Google Shape;2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8111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90" name="Google Shape;29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012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69" name="Google Shape;1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633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725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89" name="Google Shape;1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961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99" name="Google Shape;1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1345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206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19" name="Google Shape;2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8103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60" name="Google Shape;2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340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30" name="Google Shape;2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2794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 name="Google Shape;18;p16" descr="A picture containing drawing  Description automatically generated"/>
          <p:cNvPicPr preferRelativeResize="0"/>
          <p:nvPr/>
        </p:nvPicPr>
        <p:blipFill rotWithShape="1">
          <a:blip r:embed="rId2">
            <a:alphaModFix amt="5000"/>
          </a:blip>
          <a:srcRect/>
          <a:stretch/>
        </p:blipFill>
        <p:spPr>
          <a:xfrm>
            <a:off x="-1" y="0"/>
            <a:ext cx="12192001" cy="6857999"/>
          </a:xfrm>
          <a:prstGeom prst="rect">
            <a:avLst/>
          </a:prstGeom>
          <a:noFill/>
          <a:ln>
            <a:noFill/>
          </a:ln>
        </p:spPr>
      </p:pic>
      <p:sp>
        <p:nvSpPr>
          <p:cNvPr id="19" name="Google Shape;19;p16"/>
          <p:cNvSpPr txBox="1">
            <a:spLocks noGrp="1"/>
          </p:cNvSpPr>
          <p:nvPr>
            <p:ph type="dt" idx="10"/>
          </p:nvPr>
        </p:nvSpPr>
        <p:spPr>
          <a:xfrm>
            <a:off x="838200" y="6356350"/>
            <a:ext cx="94903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2625437" y="6356350"/>
            <a:ext cx="552796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5" name="Google Shape;9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8"/>
        <p:cNvGrpSpPr/>
        <p:nvPr/>
      </p:nvGrpSpPr>
      <p:grpSpPr>
        <a:xfrm>
          <a:off x="0" y="0"/>
          <a:ext cx="0" cy="0"/>
          <a:chOff x="0" y="0"/>
          <a:chExt cx="0" cy="0"/>
        </a:xfrm>
      </p:grpSpPr>
      <p:sp>
        <p:nvSpPr>
          <p:cNvPr id="99" name="Google Shape;99;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4"/>
        <p:cNvGrpSpPr/>
        <p:nvPr/>
      </p:nvGrpSpPr>
      <p:grpSpPr>
        <a:xfrm>
          <a:off x="0" y="0"/>
          <a:ext cx="0" cy="0"/>
          <a:chOff x="0" y="0"/>
          <a:chExt cx="0" cy="0"/>
        </a:xfrm>
      </p:grpSpPr>
      <p:sp>
        <p:nvSpPr>
          <p:cNvPr id="105" name="Google Shape;105;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7" name="Google Shape;10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0"/>
        <p:cNvGrpSpPr/>
        <p:nvPr/>
      </p:nvGrpSpPr>
      <p:grpSpPr>
        <a:xfrm>
          <a:off x="0" y="0"/>
          <a:ext cx="0" cy="0"/>
          <a:chOff x="0" y="0"/>
          <a:chExt cx="0" cy="0"/>
        </a:xfrm>
      </p:grpSpPr>
      <p:sp>
        <p:nvSpPr>
          <p:cNvPr id="111" name="Google Shape;11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7"/>
        <p:cNvGrpSpPr/>
        <p:nvPr/>
      </p:nvGrpSpPr>
      <p:grpSpPr>
        <a:xfrm>
          <a:off x="0" y="0"/>
          <a:ext cx="0" cy="0"/>
          <a:chOff x="0" y="0"/>
          <a:chExt cx="0" cy="0"/>
        </a:xfrm>
      </p:grpSpPr>
      <p:sp>
        <p:nvSpPr>
          <p:cNvPr id="118" name="Google Shape;118;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
        <p:nvSpPr>
          <p:cNvPr id="132" name="Google Shape;13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5"/>
        <p:cNvGrpSpPr/>
        <p:nvPr/>
      </p:nvGrpSpPr>
      <p:grpSpPr>
        <a:xfrm>
          <a:off x="0" y="0"/>
          <a:ext cx="0" cy="0"/>
          <a:chOff x="0" y="0"/>
          <a:chExt cx="0" cy="0"/>
        </a:xfrm>
      </p:grpSpPr>
      <p:sp>
        <p:nvSpPr>
          <p:cNvPr id="136" name="Google Shape;136;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8" name="Google Shape;138;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9" name="Google Shape;13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7" descr="A picture containing drawing  Description automatically generated"/>
          <p:cNvPicPr preferRelativeResize="0"/>
          <p:nvPr/>
        </p:nvPicPr>
        <p:blipFill rotWithShape="1">
          <a:blip r:embed="rId2">
            <a:alphaModFix amt="5000"/>
          </a:blip>
          <a:srcRect/>
          <a:stretch/>
        </p:blipFill>
        <p:spPr>
          <a:xfrm>
            <a:off x="0" y="0"/>
            <a:ext cx="12192000" cy="7010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2"/>
        <p:cNvGrpSpPr/>
        <p:nvPr/>
      </p:nvGrpSpPr>
      <p:grpSpPr>
        <a:xfrm>
          <a:off x="0" y="0"/>
          <a:ext cx="0" cy="0"/>
          <a:chOff x="0" y="0"/>
          <a:chExt cx="0" cy="0"/>
        </a:xfrm>
      </p:grpSpPr>
      <p:sp>
        <p:nvSpPr>
          <p:cNvPr id="143" name="Google Shape;143;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6"/>
          <p:cNvSpPr>
            <a:spLocks noGrp="1"/>
          </p:cNvSpPr>
          <p:nvPr>
            <p:ph type="pic" idx="2"/>
          </p:nvPr>
        </p:nvSpPr>
        <p:spPr>
          <a:xfrm>
            <a:off x="5183188" y="987425"/>
            <a:ext cx="6172200" cy="4873625"/>
          </a:xfrm>
          <a:prstGeom prst="rect">
            <a:avLst/>
          </a:prstGeom>
          <a:noFill/>
          <a:ln>
            <a:noFill/>
          </a:ln>
        </p:spPr>
      </p:sp>
      <p:sp>
        <p:nvSpPr>
          <p:cNvPr id="145" name="Google Shape;145;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6" name="Google Shape;14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9"/>
        <p:cNvGrpSpPr/>
        <p:nvPr/>
      </p:nvGrpSpPr>
      <p:grpSpPr>
        <a:xfrm>
          <a:off x="0" y="0"/>
          <a:ext cx="0" cy="0"/>
          <a:chOff x="0" y="0"/>
          <a:chExt cx="0" cy="0"/>
        </a:xfrm>
      </p:grpSpPr>
      <p:sp>
        <p:nvSpPr>
          <p:cNvPr id="150" name="Google Shape;15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5"/>
        <p:cNvGrpSpPr/>
        <p:nvPr/>
      </p:nvGrpSpPr>
      <p:grpSpPr>
        <a:xfrm>
          <a:off x="0" y="0"/>
          <a:ext cx="0" cy="0"/>
          <a:chOff x="0" y="0"/>
          <a:chExt cx="0" cy="0"/>
        </a:xfrm>
      </p:grpSpPr>
      <p:sp>
        <p:nvSpPr>
          <p:cNvPr id="156" name="Google Shape;156;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a:spLocks noGrp="1"/>
          </p:cNvSpPr>
          <p:nvPr>
            <p:ph type="pic" idx="2"/>
          </p:nvPr>
        </p:nvSpPr>
        <p:spPr>
          <a:xfrm>
            <a:off x="5183188" y="987425"/>
            <a:ext cx="6172200" cy="4873625"/>
          </a:xfrm>
          <a:prstGeom prst="rect">
            <a:avLst/>
          </a:prstGeom>
          <a:noFill/>
          <a:ln>
            <a:noFill/>
          </a:ln>
        </p:spPr>
      </p:sp>
      <p:sp>
        <p:nvSpPr>
          <p:cNvPr id="70" name="Google Shape;70;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
          <p:cNvSpPr/>
          <p:nvPr/>
        </p:nvSpPr>
        <p:spPr>
          <a:xfrm>
            <a:off x="127817" y="231968"/>
            <a:ext cx="11936366" cy="62170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2400" b="1" i="0" u="none" strike="noStrike" cap="none" dirty="0">
                <a:solidFill>
                  <a:schemeClr val="dk1"/>
                </a:solidFill>
                <a:latin typeface="Times New Roman" panose="02020603050405020304" pitchFamily="18" charset="0"/>
                <a:ea typeface="Angsana New"/>
                <a:cs typeface="Times New Roman" panose="02020603050405020304" pitchFamily="18" charset="0"/>
                <a:sym typeface="Angsana New"/>
              </a:rPr>
              <a:t> </a:t>
            </a:r>
            <a:r>
              <a:rPr lang="en-US" sz="3600" b="1" i="0" u="none" strike="noStrike" cap="none" dirty="0">
                <a:solidFill>
                  <a:schemeClr val="tx1">
                    <a:lumMod val="95000"/>
                    <a:lumOff val="5000"/>
                  </a:schemeClr>
                </a:solidFill>
                <a:latin typeface="Times New Roman" panose="02020603050405020304" pitchFamily="18" charset="0"/>
                <a:ea typeface="Angsana New"/>
                <a:cs typeface="Times New Roman" panose="02020603050405020304" pitchFamily="18" charset="0"/>
                <a:sym typeface="Angsana New"/>
              </a:rPr>
              <a:t>KGiSL INSTITUTE OF TECHNOLOGY</a:t>
            </a:r>
            <a:endParaRPr sz="3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tx1">
                    <a:lumMod val="95000"/>
                    <a:lumOff val="5000"/>
                  </a:schemeClr>
                </a:solidFill>
                <a:latin typeface="Times New Roman" panose="02020603050405020304" pitchFamily="18" charset="0"/>
                <a:ea typeface="Angsana New"/>
                <a:cs typeface="Times New Roman" panose="02020603050405020304" pitchFamily="18" charset="0"/>
                <a:sym typeface="Angsana New"/>
              </a:rPr>
              <a:t>COIMBATORE</a:t>
            </a:r>
            <a:endParaRPr sz="2400" dirty="0">
              <a:solidFill>
                <a:schemeClr val="tx1"/>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a:solidFill>
                  <a:schemeClr val="tx1">
                    <a:lumMod val="95000"/>
                    <a:lumOff val="5000"/>
                  </a:schemeClr>
                </a:solidFill>
                <a:latin typeface="Algerian" panose="04020705040A02060702" pitchFamily="82" charset="0"/>
                <a:ea typeface="Algerian"/>
                <a:cs typeface="Times New Roman" panose="02020603050405020304" pitchFamily="18" charset="0"/>
                <a:sym typeface="Algerian"/>
              </a:rPr>
              <a:t>Department of Computer </a:t>
            </a:r>
            <a:r>
              <a:rPr lang="en-US" sz="3000" b="1" dirty="0">
                <a:solidFill>
                  <a:schemeClr val="tx1">
                    <a:lumMod val="95000"/>
                    <a:lumOff val="5000"/>
                  </a:schemeClr>
                </a:solidFill>
                <a:latin typeface="Algerian" panose="04020705040A02060702" pitchFamily="82" charset="0"/>
                <a:ea typeface="Algerian"/>
                <a:cs typeface="Times New Roman" panose="02020603050405020304" pitchFamily="18" charset="0"/>
                <a:sym typeface="Algerian"/>
              </a:rPr>
              <a:t>S</a:t>
            </a:r>
            <a:r>
              <a:rPr lang="en-US" sz="3000" b="1" i="0" u="none" strike="noStrike" cap="none" dirty="0">
                <a:solidFill>
                  <a:schemeClr val="tx1">
                    <a:lumMod val="95000"/>
                    <a:lumOff val="5000"/>
                  </a:schemeClr>
                </a:solidFill>
                <a:latin typeface="Algerian" panose="04020705040A02060702" pitchFamily="82" charset="0"/>
                <a:ea typeface="Algerian"/>
                <a:cs typeface="Times New Roman" panose="02020603050405020304" pitchFamily="18" charset="0"/>
                <a:sym typeface="Algerian"/>
              </a:rPr>
              <a:t>cience &amp; Engineering</a:t>
            </a:r>
            <a:endParaRPr sz="3000" b="1" i="0" u="none" strike="noStrike" cap="none" dirty="0">
              <a:solidFill>
                <a:schemeClr val="tx1">
                  <a:lumMod val="95000"/>
                  <a:lumOff val="5000"/>
                </a:schemeClr>
              </a:solidFill>
              <a:latin typeface="Algerian" panose="04020705040A02060702" pitchFamily="82" charset="0"/>
              <a:ea typeface="Algerian"/>
              <a:cs typeface="Times New Roman" panose="02020603050405020304" pitchFamily="18" charset="0"/>
              <a:sym typeface="Algerian"/>
            </a:endParaRPr>
          </a:p>
          <a:p>
            <a:pPr marL="0" marR="0" lvl="0" indent="0" algn="ctr" rtl="0">
              <a:lnSpc>
                <a:spcPct val="100000"/>
              </a:lnSpc>
              <a:spcBef>
                <a:spcPts val="0"/>
              </a:spcBef>
              <a:spcAft>
                <a:spcPts val="0"/>
              </a:spcAft>
              <a:buClr>
                <a:srgbClr val="000000"/>
              </a:buClr>
              <a:buSzPts val="3000"/>
              <a:buFont typeface="Arial"/>
              <a:buNone/>
            </a:pPr>
            <a:endParaRPr lang="en-IN" sz="2400" b="1" i="0" u="none" strike="noStrike" cap="none" dirty="0">
              <a:solidFill>
                <a:srgbClr val="1F3864"/>
              </a:solidFill>
              <a:latin typeface="Times New Roman" panose="02020603050405020304" pitchFamily="18" charset="0"/>
              <a:ea typeface="Algerian"/>
              <a:cs typeface="Times New Roman" panose="02020603050405020304" pitchFamily="18" charset="0"/>
              <a:sym typeface="Algerian"/>
            </a:endParaRPr>
          </a:p>
          <a:p>
            <a:pPr algn="ctr">
              <a:buSzPts val="3200"/>
            </a:pPr>
            <a:r>
              <a:rPr lang="en-US" sz="3200" b="1" i="0" u="none" strike="noStrike" cap="none" dirty="0">
                <a:solidFill>
                  <a:schemeClr val="tx1">
                    <a:lumMod val="95000"/>
                    <a:lumOff val="5000"/>
                  </a:schemeClr>
                </a:solidFill>
                <a:latin typeface="Times New Roman" panose="02020603050405020304" pitchFamily="18" charset="0"/>
                <a:ea typeface="Calibri"/>
                <a:cs typeface="Times New Roman" panose="02020603050405020304" pitchFamily="18" charset="0"/>
                <a:sym typeface="Angsana New"/>
              </a:rPr>
              <a:t>“Title : </a:t>
            </a:r>
            <a:r>
              <a:rPr lang="en-US" sz="3200" dirty="0" err="1">
                <a:solidFill>
                  <a:schemeClr val="tx1">
                    <a:lumMod val="95000"/>
                    <a:lumOff val="5000"/>
                  </a:schemeClr>
                </a:solidFill>
                <a:latin typeface="Times New Roman Bold"/>
              </a:rPr>
              <a:t>RansomGuard</a:t>
            </a:r>
            <a:r>
              <a:rPr lang="en-US" sz="3200" b="1" i="0" u="none" strike="noStrike" cap="none" dirty="0">
                <a:solidFill>
                  <a:schemeClr val="tx1">
                    <a:lumMod val="95000"/>
                    <a:lumOff val="5000"/>
                  </a:schemeClr>
                </a:solidFill>
                <a:latin typeface="Times New Roman" panose="02020603050405020304" pitchFamily="18" charset="0"/>
                <a:ea typeface="Calibri"/>
                <a:cs typeface="Times New Roman" panose="02020603050405020304" pitchFamily="18" charset="0"/>
                <a:sym typeface="Angsana New"/>
              </a:rPr>
              <a:t>”</a:t>
            </a:r>
            <a:endParaRPr lang="en-US" sz="3200" b="1" dirty="0">
              <a:solidFill>
                <a:schemeClr val="tx1">
                  <a:lumMod val="95000"/>
                  <a:lumOff val="5000"/>
                </a:schemeClr>
              </a:solidFill>
              <a:latin typeface="Times New Roman" panose="02020603050405020304" pitchFamily="18" charset="0"/>
              <a:ea typeface="Calibri"/>
              <a:cs typeface="Times New Roman" panose="02020603050405020304" pitchFamily="18" charset="0"/>
              <a:sym typeface="Angsana New"/>
            </a:endParaRPr>
          </a:p>
          <a:p>
            <a:pPr marL="0" marR="0" lvl="0" indent="0" algn="ctr" rtl="0">
              <a:lnSpc>
                <a:spcPct val="100000"/>
              </a:lnSpc>
              <a:spcBef>
                <a:spcPts val="0"/>
              </a:spcBef>
              <a:spcAft>
                <a:spcPts val="0"/>
              </a:spcAft>
              <a:buClr>
                <a:srgbClr val="000000"/>
              </a:buClr>
              <a:buSzPts val="3200"/>
              <a:buFont typeface="Arial"/>
              <a:buNone/>
            </a:pPr>
            <a:endParaRPr lang="en-US" sz="24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3000"/>
              <a:buFont typeface="Arial"/>
              <a:buNone/>
            </a:pPr>
            <a:r>
              <a:rPr lang="en-IN" sz="2800" b="1" i="0" u="none" strike="noStrike" cap="none" dirty="0">
                <a:solidFill>
                  <a:schemeClr val="dk1"/>
                </a:solidFill>
                <a:latin typeface="Times New Roman" panose="02020603050405020304" pitchFamily="18" charset="0"/>
                <a:ea typeface="Angsana New"/>
                <a:cs typeface="Times New Roman" panose="02020603050405020304" pitchFamily="18" charset="0"/>
                <a:sym typeface="Angsana New"/>
              </a:rPr>
              <a:t>TEAM MEMBERS: </a:t>
            </a:r>
          </a:p>
          <a:p>
            <a:pPr marL="0" marR="0" lvl="0" indent="0" algn="l" rtl="0">
              <a:lnSpc>
                <a:spcPct val="100000"/>
              </a:lnSpc>
              <a:spcBef>
                <a:spcPts val="0"/>
              </a:spcBef>
              <a:spcAft>
                <a:spcPts val="0"/>
              </a:spcAft>
              <a:buClr>
                <a:srgbClr val="000000"/>
              </a:buClr>
              <a:buSzPts val="3000"/>
              <a:buFont typeface="Arial"/>
              <a:buNone/>
            </a:pPr>
            <a:r>
              <a:rPr lang="en-IN" sz="2400" b="1" dirty="0">
                <a:solidFill>
                  <a:schemeClr val="dk1"/>
                </a:solidFill>
                <a:latin typeface="Times New Roman" panose="02020603050405020304" pitchFamily="18" charset="0"/>
                <a:ea typeface="Angsana New"/>
                <a:cs typeface="Times New Roman" panose="02020603050405020304" pitchFamily="18" charset="0"/>
                <a:sym typeface="Angsana New"/>
              </a:rPr>
              <a:t> 			</a:t>
            </a:r>
            <a:r>
              <a:rPr lang="en-IN" sz="2400" i="0" u="none" strike="noStrike" cap="none" dirty="0">
                <a:solidFill>
                  <a:schemeClr val="tx1">
                    <a:lumMod val="95000"/>
                    <a:lumOff val="5000"/>
                  </a:schemeClr>
                </a:solidFill>
                <a:latin typeface="Times New Roman" panose="02020603050405020304" pitchFamily="18" charset="0"/>
                <a:ea typeface="Angsana New"/>
                <a:cs typeface="Times New Roman" panose="02020603050405020304" pitchFamily="18" charset="0"/>
                <a:sym typeface="Angsana New"/>
              </a:rPr>
              <a:t>1. Manoj N 	    	       	711720104040</a:t>
            </a:r>
          </a:p>
          <a:p>
            <a:pPr marL="0" marR="0" lvl="0" indent="0" algn="l" rtl="0">
              <a:lnSpc>
                <a:spcPct val="100000"/>
              </a:lnSpc>
              <a:spcBef>
                <a:spcPts val="0"/>
              </a:spcBef>
              <a:spcAft>
                <a:spcPts val="0"/>
              </a:spcAft>
              <a:buClr>
                <a:srgbClr val="000000"/>
              </a:buClr>
              <a:buSzPts val="3000"/>
              <a:buFont typeface="Arial"/>
              <a:buNone/>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sym typeface="Angsana New"/>
              </a:rPr>
              <a:t> 			2. Mohammed Bashid A   	711720104045</a:t>
            </a:r>
          </a:p>
          <a:p>
            <a:pPr marL="0" marR="0" lvl="0" indent="0" algn="l" rtl="0">
              <a:lnSpc>
                <a:spcPct val="100000"/>
              </a:lnSpc>
              <a:spcBef>
                <a:spcPts val="0"/>
              </a:spcBef>
              <a:spcAft>
                <a:spcPts val="0"/>
              </a:spcAft>
              <a:buClr>
                <a:srgbClr val="000000"/>
              </a:buClr>
              <a:buSzPts val="3000"/>
              <a:buFont typeface="Arial"/>
              <a:buNone/>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sym typeface="Angsana New"/>
              </a:rPr>
              <a:t>		      	3. Naveen G 	  	            711720104050</a:t>
            </a:r>
          </a:p>
          <a:p>
            <a:pPr marL="0" marR="0" lvl="0" indent="0" algn="l" rtl="0">
              <a:lnSpc>
                <a:spcPct val="100000"/>
              </a:lnSpc>
              <a:spcBef>
                <a:spcPts val="0"/>
              </a:spcBef>
              <a:spcAft>
                <a:spcPts val="0"/>
              </a:spcAft>
              <a:buClr>
                <a:srgbClr val="000000"/>
              </a:buClr>
              <a:buSzPts val="3000"/>
              <a:buFont typeface="Arial"/>
              <a:buNone/>
            </a:pPr>
            <a:r>
              <a:rPr lang="en-IN" sz="2400" dirty="0">
                <a:solidFill>
                  <a:schemeClr val="tx1">
                    <a:lumMod val="95000"/>
                    <a:lumOff val="5000"/>
                  </a:schemeClr>
                </a:solidFill>
                <a:latin typeface="Times New Roman" panose="02020603050405020304" pitchFamily="18" charset="0"/>
                <a:cs typeface="Times New Roman" panose="02020603050405020304" pitchFamily="18" charset="0"/>
                <a:sym typeface="Angsana New"/>
              </a:rPr>
              <a:t>	 	       	4. Selva Ganapathi N        	711720104309</a:t>
            </a:r>
          </a:p>
          <a:p>
            <a:pPr marL="0" marR="0" lvl="0" indent="0" algn="l" rtl="0">
              <a:lnSpc>
                <a:spcPct val="100000"/>
              </a:lnSpc>
              <a:spcBef>
                <a:spcPts val="0"/>
              </a:spcBef>
              <a:spcAft>
                <a:spcPts val="0"/>
              </a:spcAft>
              <a:buClr>
                <a:srgbClr val="000000"/>
              </a:buClr>
              <a:buSzPts val="3000"/>
              <a:buFont typeface="Arial"/>
              <a:buNone/>
            </a:pPr>
            <a:endParaRPr lang="en-IN" sz="2400" dirty="0">
              <a:solidFill>
                <a:schemeClr val="accent1">
                  <a:lumMod val="50000"/>
                </a:schemeClr>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4000"/>
              <a:buFont typeface="Arial"/>
              <a:buNone/>
            </a:pPr>
            <a:r>
              <a:rPr lang="en-US" sz="2800" b="1" i="0" u="none" strike="noStrike" cap="none" dirty="0">
                <a:solidFill>
                  <a:schemeClr val="tx1"/>
                </a:solidFill>
                <a:latin typeface="Times New Roman" panose="02020603050405020304" pitchFamily="18" charset="0"/>
                <a:ea typeface="Angsana New"/>
                <a:cs typeface="Times New Roman" panose="02020603050405020304" pitchFamily="18" charset="0"/>
                <a:sym typeface="Angsana New"/>
              </a:rPr>
              <a:t>UNDER THE GUIDANCE OF: </a:t>
            </a:r>
          </a:p>
          <a:p>
            <a:pPr marL="0" marR="0" lvl="0" indent="0" algn="l" rtl="0">
              <a:lnSpc>
                <a:spcPct val="100000"/>
              </a:lnSpc>
              <a:spcBef>
                <a:spcPts val="0"/>
              </a:spcBef>
              <a:spcAft>
                <a:spcPts val="0"/>
              </a:spcAft>
              <a:buClr>
                <a:srgbClr val="000000"/>
              </a:buClr>
              <a:buSzPts val="4000"/>
              <a:buFont typeface="Arial"/>
              <a:buNone/>
            </a:pPr>
            <a:r>
              <a:rPr lang="en-US" sz="2400" b="1" dirty="0">
                <a:solidFill>
                  <a:schemeClr val="tx1"/>
                </a:solidFill>
                <a:effectLst/>
                <a:latin typeface="Times New Roman" panose="02020603050405020304" pitchFamily="18" charset="0"/>
                <a:cs typeface="Times New Roman" panose="02020603050405020304" pitchFamily="18" charset="0"/>
                <a:sym typeface="Angsana New"/>
              </a:rPr>
              <a:t>			</a:t>
            </a:r>
            <a:r>
              <a:rPr lang="en-IN" sz="2800" i="0" dirty="0" err="1">
                <a:solidFill>
                  <a:schemeClr val="tx1"/>
                </a:solidFill>
                <a:effectLst/>
                <a:latin typeface="Times New Roman" panose="02020603050405020304" pitchFamily="18" charset="0"/>
                <a:cs typeface="Times New Roman" panose="02020603050405020304" pitchFamily="18" charset="0"/>
              </a:rPr>
              <a:t>Ms</a:t>
            </a:r>
            <a:r>
              <a:rPr lang="en-IN" sz="2800" dirty="0" err="1">
                <a:solidFill>
                  <a:schemeClr val="tx1"/>
                </a:solidFill>
                <a:latin typeface="Times New Roman" panose="02020603050405020304" pitchFamily="18" charset="0"/>
                <a:cs typeface="Times New Roman" panose="02020603050405020304" pitchFamily="18" charset="0"/>
              </a:rPr>
              <a:t>.</a:t>
            </a:r>
            <a:r>
              <a:rPr lang="en-IN" sz="2800" i="0" dirty="0" err="1">
                <a:solidFill>
                  <a:schemeClr val="tx1"/>
                </a:solidFill>
                <a:effectLst/>
                <a:latin typeface="Times New Roman" panose="02020603050405020304" pitchFamily="18" charset="0"/>
                <a:cs typeface="Times New Roman" panose="02020603050405020304" pitchFamily="18" charset="0"/>
              </a:rPr>
              <a:t>Nithya</a:t>
            </a:r>
            <a:r>
              <a:rPr lang="en-IN" sz="2800" dirty="0" err="1">
                <a:solidFill>
                  <a:schemeClr val="tx1"/>
                </a:solidFill>
                <a:latin typeface="Times New Roman" panose="02020603050405020304" pitchFamily="18" charset="0"/>
                <a:cs typeface="Times New Roman" panose="02020603050405020304" pitchFamily="18" charset="0"/>
              </a:rPr>
              <a:t>.</a:t>
            </a:r>
            <a:r>
              <a:rPr lang="en-IN" sz="2800" i="0" dirty="0" err="1">
                <a:solidFill>
                  <a:schemeClr val="tx1"/>
                </a:solidFill>
                <a:effectLst/>
                <a:latin typeface="Times New Roman" panose="02020603050405020304" pitchFamily="18" charset="0"/>
                <a:cs typeface="Times New Roman" panose="02020603050405020304" pitchFamily="18" charset="0"/>
              </a:rPr>
              <a:t>V</a:t>
            </a:r>
            <a:r>
              <a:rPr lang="en-IN" sz="2800" i="0" dirty="0">
                <a:solidFill>
                  <a:schemeClr val="tx1"/>
                </a:solidFill>
                <a:effectLst/>
                <a:latin typeface="Times New Roman" panose="02020603050405020304" pitchFamily="18" charset="0"/>
                <a:cs typeface="Times New Roman" panose="02020603050405020304" pitchFamily="18" charset="0"/>
              </a:rPr>
              <a:t> M.E</a:t>
            </a:r>
            <a:r>
              <a:rPr lang="en-US" sz="4000" b="1" i="0" u="none" strike="noStrike" cap="none" dirty="0">
                <a:solidFill>
                  <a:schemeClr val="dk1"/>
                </a:solidFill>
                <a:latin typeface="Angsana New"/>
                <a:ea typeface="Angsana New"/>
                <a:cs typeface="Angsana New"/>
                <a:sym typeface="Angsana New"/>
              </a:rPr>
              <a:t>			</a:t>
            </a:r>
            <a:endParaRPr sz="2800" b="0" i="0" u="none" strike="noStrike" cap="none" dirty="0">
              <a:solidFill>
                <a:schemeClr val="dk1"/>
              </a:solidFill>
              <a:latin typeface="Algerian"/>
              <a:ea typeface="Algerian"/>
              <a:cs typeface="Algerian"/>
              <a:sym typeface="Algerian"/>
            </a:endParaRPr>
          </a:p>
        </p:txBody>
      </p:sp>
      <p:pic>
        <p:nvPicPr>
          <p:cNvPr id="166" name="Google Shape;166;p1"/>
          <p:cNvPicPr preferRelativeResize="0"/>
          <p:nvPr/>
        </p:nvPicPr>
        <p:blipFill rotWithShape="1">
          <a:blip r:embed="rId3">
            <a:alphaModFix/>
          </a:blip>
          <a:stretch/>
        </p:blipFill>
        <p:spPr>
          <a:xfrm>
            <a:off x="0" y="0"/>
            <a:ext cx="1376517" cy="11798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70F1-AD3E-98D9-BA2E-900527C1AC1F}"/>
              </a:ext>
            </a:extLst>
          </p:cNvPr>
          <p:cNvSpPr>
            <a:spLocks noGrp="1"/>
          </p:cNvSpPr>
          <p:nvPr>
            <p:ph type="title"/>
          </p:nvPr>
        </p:nvSpPr>
        <p:spPr>
          <a:xfrm>
            <a:off x="303628" y="211100"/>
            <a:ext cx="3225800" cy="610235"/>
          </a:xfrm>
        </p:spPr>
        <p:txBody>
          <a:bodyPr>
            <a:normAutofit fontScale="90000"/>
          </a:bodyPr>
          <a:lstStyle/>
          <a:p>
            <a:r>
              <a:rPr lang="en-US" sz="2800" dirty="0">
                <a:latin typeface="Algerian"/>
                <a:ea typeface="Algerian"/>
                <a:cs typeface="Algerian"/>
                <a:sym typeface="Algerian"/>
              </a:rPr>
              <a:t> </a:t>
            </a:r>
            <a:r>
              <a:rPr lang="en-US" dirty="0">
                <a:latin typeface="Algerian"/>
                <a:ea typeface="Algerian"/>
                <a:cs typeface="Algerian"/>
                <a:sym typeface="Algerian"/>
              </a:rPr>
              <a:t>Key Tools</a:t>
            </a:r>
            <a:endParaRPr lang="en-IN" b="1" dirty="0">
              <a:latin typeface="Arial Black" panose="020B0A04020102020204" pitchFamily="34" charset="0"/>
            </a:endParaRPr>
          </a:p>
        </p:txBody>
      </p:sp>
      <p:sp>
        <p:nvSpPr>
          <p:cNvPr id="3" name="Text Placeholder 2">
            <a:extLst>
              <a:ext uri="{FF2B5EF4-FFF2-40B4-BE49-F238E27FC236}">
                <a16:creationId xmlns:a16="http://schemas.microsoft.com/office/drawing/2014/main" id="{89CBD2AB-054D-58B8-8BDC-98A8BD119931}"/>
              </a:ext>
            </a:extLst>
          </p:cNvPr>
          <p:cNvSpPr>
            <a:spLocks noGrp="1"/>
          </p:cNvSpPr>
          <p:nvPr>
            <p:ph type="body" idx="1"/>
          </p:nvPr>
        </p:nvSpPr>
        <p:spPr>
          <a:xfrm>
            <a:off x="303628" y="950024"/>
            <a:ext cx="10515600" cy="4622863"/>
          </a:xfrm>
        </p:spPr>
        <p:txBody>
          <a:bodyPr>
            <a:normAutofit/>
          </a:bodyPr>
          <a:lstStyle/>
          <a:p>
            <a:pPr marL="114300" indent="0">
              <a:buNone/>
            </a:pPr>
            <a:r>
              <a:rPr lang="en-IN" sz="2400" b="1" dirty="0">
                <a:latin typeface="Times New Roman" panose="02020603050405020304" pitchFamily="18" charset="0"/>
                <a:cs typeface="Times New Roman" panose="02020603050405020304" pitchFamily="18" charset="0"/>
              </a:rPr>
              <a:t>Integrated Development Environment (IDE):</a:t>
            </a:r>
          </a:p>
          <a:p>
            <a:r>
              <a:rPr lang="en-IN" sz="2400" dirty="0">
                <a:latin typeface="Times New Roman" panose="02020603050405020304" pitchFamily="18" charset="0"/>
                <a:cs typeface="Times New Roman" panose="02020603050405020304" pitchFamily="18" charset="0"/>
              </a:rPr>
              <a:t>Visual Studio Code</a:t>
            </a:r>
          </a:p>
          <a:p>
            <a:r>
              <a:rPr lang="en-IN" sz="2400" dirty="0">
                <a:latin typeface="Times New Roman" panose="02020603050405020304" pitchFamily="18" charset="0"/>
                <a:cs typeface="Times New Roman" panose="02020603050405020304" pitchFamily="18" charset="0"/>
              </a:rPr>
              <a:t>PyCharm</a:t>
            </a:r>
          </a:p>
          <a:p>
            <a:pPr marL="114300" indent="0">
              <a:buNone/>
            </a:pPr>
            <a:r>
              <a:rPr lang="en-IN" sz="2400" b="1" dirty="0">
                <a:latin typeface="Times New Roman" panose="02020603050405020304" pitchFamily="18" charset="0"/>
                <a:cs typeface="Times New Roman" panose="02020603050405020304" pitchFamily="18" charset="0"/>
              </a:rPr>
              <a:t>Programming Languages:</a:t>
            </a:r>
          </a:p>
          <a:p>
            <a:r>
              <a:rPr lang="en-IN" sz="2400" dirty="0">
                <a:latin typeface="Times New Roman" panose="02020603050405020304" pitchFamily="18" charset="0"/>
                <a:cs typeface="Times New Roman" panose="02020603050405020304" pitchFamily="18" charset="0"/>
              </a:rPr>
              <a:t>Python</a:t>
            </a:r>
          </a:p>
          <a:p>
            <a:pPr marL="114300" indent="0">
              <a:buNone/>
            </a:pPr>
            <a:r>
              <a:rPr lang="en-IN" sz="2400" b="1" dirty="0">
                <a:latin typeface="Times New Roman" panose="02020603050405020304" pitchFamily="18" charset="0"/>
                <a:cs typeface="Times New Roman" panose="02020603050405020304" pitchFamily="18" charset="0"/>
              </a:rPr>
              <a:t>Version Control:</a:t>
            </a:r>
          </a:p>
          <a:p>
            <a:r>
              <a:rPr lang="en-IN" sz="2400" dirty="0">
                <a:latin typeface="Times New Roman" panose="02020603050405020304" pitchFamily="18" charset="0"/>
                <a:cs typeface="Times New Roman" panose="02020603050405020304" pitchFamily="18" charset="0"/>
              </a:rPr>
              <a:t>Git/Git Hub</a:t>
            </a:r>
          </a:p>
          <a:p>
            <a:endParaRPr lang="en-IN" dirty="0"/>
          </a:p>
        </p:txBody>
      </p:sp>
      <p:sp>
        <p:nvSpPr>
          <p:cNvPr id="4" name="Slide Number Placeholder 3">
            <a:extLst>
              <a:ext uri="{FF2B5EF4-FFF2-40B4-BE49-F238E27FC236}">
                <a16:creationId xmlns:a16="http://schemas.microsoft.com/office/drawing/2014/main" id="{08462F91-43CE-A09D-869C-C37B285462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10" name="TextBox 9">
            <a:extLst>
              <a:ext uri="{FF2B5EF4-FFF2-40B4-BE49-F238E27FC236}">
                <a16:creationId xmlns:a16="http://schemas.microsoft.com/office/drawing/2014/main" id="{956D3473-408E-09EE-BCA9-0CE3957614B5}"/>
              </a:ext>
            </a:extLst>
          </p:cNvPr>
          <p:cNvSpPr txBox="1"/>
          <p:nvPr/>
        </p:nvSpPr>
        <p:spPr>
          <a:xfrm>
            <a:off x="3048000" y="6227661"/>
            <a:ext cx="6096000" cy="523220"/>
          </a:xfrm>
          <a:prstGeom prst="rect">
            <a:avLst/>
          </a:prstGeom>
          <a:noFill/>
        </p:spPr>
        <p:txBody>
          <a:bodyPr wrap="square">
            <a:spAutoFit/>
          </a:bodyPr>
          <a:lstStyle/>
          <a:p>
            <a:pPr lvl="0" algn="ctr"/>
            <a:r>
              <a:rPr lang="en-US" sz="1400" dirty="0">
                <a:solidFill>
                  <a:schemeClr val="bg1">
                    <a:lumMod val="65000"/>
                  </a:schemeClr>
                </a:solidFill>
              </a:rPr>
              <a:t>PROJECT– </a:t>
            </a:r>
            <a:r>
              <a:rPr lang="en-US" dirty="0">
                <a:solidFill>
                  <a:schemeClr val="bg1">
                    <a:lumMod val="65000"/>
                  </a:schemeClr>
                </a:solidFill>
              </a:rPr>
              <a:t>THIRD </a:t>
            </a:r>
            <a:r>
              <a:rPr lang="en-US" sz="1400" dirty="0">
                <a:solidFill>
                  <a:schemeClr val="bg1">
                    <a:lumMod val="65000"/>
                  </a:schemeClr>
                </a:solidFill>
              </a:rPr>
              <a:t>REVIEW                                                                                       Department of CSE, </a:t>
            </a:r>
            <a:r>
              <a:rPr lang="en-US" sz="1400" dirty="0" err="1">
                <a:solidFill>
                  <a:schemeClr val="bg1">
                    <a:lumMod val="65000"/>
                  </a:schemeClr>
                </a:solidFill>
              </a:rPr>
              <a:t>KGiSL</a:t>
            </a:r>
            <a:r>
              <a:rPr lang="en-US" sz="1400" dirty="0">
                <a:solidFill>
                  <a:schemeClr val="bg1">
                    <a:lumMod val="65000"/>
                  </a:schemeClr>
                </a:solidFill>
              </a:rPr>
              <a:t> Institute of Technology, Coimbatore </a:t>
            </a:r>
            <a:endParaRPr lang="en-US" dirty="0">
              <a:solidFill>
                <a:schemeClr val="bg1">
                  <a:lumMod val="65000"/>
                </a:schemeClr>
              </a:solidFill>
            </a:endParaRPr>
          </a:p>
        </p:txBody>
      </p:sp>
    </p:spTree>
    <p:extLst>
      <p:ext uri="{BB962C8B-B14F-4D97-AF65-F5344CB8AC3E}">
        <p14:creationId xmlns:p14="http://schemas.microsoft.com/office/powerpoint/2010/main" val="397373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BD37B9-2490-DFD4-7847-6B186A621B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2" name="Picture 1">
            <a:extLst>
              <a:ext uri="{FF2B5EF4-FFF2-40B4-BE49-F238E27FC236}">
                <a16:creationId xmlns:a16="http://schemas.microsoft.com/office/drawing/2014/main" id="{4E2D2D39-3A5C-5700-89DB-E4B68AD3BC60}"/>
              </a:ext>
            </a:extLst>
          </p:cNvPr>
          <p:cNvPicPr>
            <a:picLocks noChangeAspect="1"/>
          </p:cNvPicPr>
          <p:nvPr/>
        </p:nvPicPr>
        <p:blipFill>
          <a:blip r:embed="rId2"/>
          <a:srcRect/>
          <a:stretch/>
        </p:blipFill>
        <p:spPr>
          <a:xfrm>
            <a:off x="696000" y="391499"/>
            <a:ext cx="10800000" cy="6075001"/>
          </a:xfrm>
          <a:prstGeom prst="rect">
            <a:avLst/>
          </a:prstGeom>
        </p:spPr>
      </p:pic>
    </p:spTree>
    <p:extLst>
      <p:ext uri="{BB962C8B-B14F-4D97-AF65-F5344CB8AC3E}">
        <p14:creationId xmlns:p14="http://schemas.microsoft.com/office/powerpoint/2010/main" val="211938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2E930B-EA28-CDF5-D8D5-C512D98600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C7361E93-6D0F-3600-C35F-0F1EDDF75A17}"/>
              </a:ext>
            </a:extLst>
          </p:cNvPr>
          <p:cNvPicPr>
            <a:picLocks noChangeAspect="1"/>
          </p:cNvPicPr>
          <p:nvPr/>
        </p:nvPicPr>
        <p:blipFill>
          <a:blip r:embed="rId2"/>
          <a:stretch>
            <a:fillRect/>
          </a:stretch>
        </p:blipFill>
        <p:spPr>
          <a:xfrm>
            <a:off x="696000" y="391500"/>
            <a:ext cx="10800000" cy="6075000"/>
          </a:xfrm>
          <a:prstGeom prst="rect">
            <a:avLst/>
          </a:prstGeom>
        </p:spPr>
      </p:pic>
    </p:spTree>
    <p:extLst>
      <p:ext uri="{BB962C8B-B14F-4D97-AF65-F5344CB8AC3E}">
        <p14:creationId xmlns:p14="http://schemas.microsoft.com/office/powerpoint/2010/main" val="208705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1EC777-DCDB-92FC-C054-D674BC11AC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2" name="Picture 1">
            <a:extLst>
              <a:ext uri="{FF2B5EF4-FFF2-40B4-BE49-F238E27FC236}">
                <a16:creationId xmlns:a16="http://schemas.microsoft.com/office/drawing/2014/main" id="{4D1AE83F-F3B7-83CC-9EC5-644AEDFE7BC5}"/>
              </a:ext>
            </a:extLst>
          </p:cNvPr>
          <p:cNvPicPr>
            <a:picLocks noChangeAspect="1"/>
          </p:cNvPicPr>
          <p:nvPr/>
        </p:nvPicPr>
        <p:blipFill>
          <a:blip r:embed="rId2"/>
          <a:srcRect/>
          <a:stretch/>
        </p:blipFill>
        <p:spPr>
          <a:xfrm>
            <a:off x="696000" y="391500"/>
            <a:ext cx="10800000" cy="6074999"/>
          </a:xfrm>
          <a:prstGeom prst="rect">
            <a:avLst/>
          </a:prstGeom>
        </p:spPr>
      </p:pic>
    </p:spTree>
    <p:extLst>
      <p:ext uri="{BB962C8B-B14F-4D97-AF65-F5344CB8AC3E}">
        <p14:creationId xmlns:p14="http://schemas.microsoft.com/office/powerpoint/2010/main" val="4071054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8B2FE7-9A57-0CF9-FEC5-7EFECD8F4C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7" name="Picture 6">
            <a:extLst>
              <a:ext uri="{FF2B5EF4-FFF2-40B4-BE49-F238E27FC236}">
                <a16:creationId xmlns:a16="http://schemas.microsoft.com/office/drawing/2014/main" id="{60A75B72-C92B-CCB8-C1A0-ED01680A24A2}"/>
              </a:ext>
            </a:extLst>
          </p:cNvPr>
          <p:cNvPicPr>
            <a:picLocks noChangeAspect="1"/>
          </p:cNvPicPr>
          <p:nvPr/>
        </p:nvPicPr>
        <p:blipFill>
          <a:blip r:embed="rId2"/>
          <a:stretch>
            <a:fillRect/>
          </a:stretch>
        </p:blipFill>
        <p:spPr>
          <a:xfrm>
            <a:off x="696000" y="391500"/>
            <a:ext cx="10800000" cy="6075000"/>
          </a:xfrm>
          <a:prstGeom prst="rect">
            <a:avLst/>
          </a:prstGeom>
        </p:spPr>
      </p:pic>
    </p:spTree>
    <p:extLst>
      <p:ext uri="{BB962C8B-B14F-4D97-AF65-F5344CB8AC3E}">
        <p14:creationId xmlns:p14="http://schemas.microsoft.com/office/powerpoint/2010/main" val="1270388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ACABAA-B93F-21C4-2352-2ECF9B1453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9" name="Picture 8">
            <a:extLst>
              <a:ext uri="{FF2B5EF4-FFF2-40B4-BE49-F238E27FC236}">
                <a16:creationId xmlns:a16="http://schemas.microsoft.com/office/drawing/2014/main" id="{F0061441-497B-D2ED-00F6-DB7CF440F603}"/>
              </a:ext>
            </a:extLst>
          </p:cNvPr>
          <p:cNvPicPr>
            <a:picLocks noChangeAspect="1"/>
          </p:cNvPicPr>
          <p:nvPr/>
        </p:nvPicPr>
        <p:blipFill>
          <a:blip r:embed="rId2"/>
          <a:stretch>
            <a:fillRect/>
          </a:stretch>
        </p:blipFill>
        <p:spPr>
          <a:xfrm>
            <a:off x="696000" y="391500"/>
            <a:ext cx="10800000" cy="6075000"/>
          </a:xfrm>
          <a:prstGeom prst="rect">
            <a:avLst/>
          </a:prstGeom>
        </p:spPr>
      </p:pic>
    </p:spTree>
    <p:extLst>
      <p:ext uri="{BB962C8B-B14F-4D97-AF65-F5344CB8AC3E}">
        <p14:creationId xmlns:p14="http://schemas.microsoft.com/office/powerpoint/2010/main" val="120127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CE0BAC-A3B8-05BF-F7C1-A6C420AC0E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11" name="Picture 10">
            <a:extLst>
              <a:ext uri="{FF2B5EF4-FFF2-40B4-BE49-F238E27FC236}">
                <a16:creationId xmlns:a16="http://schemas.microsoft.com/office/drawing/2014/main" id="{8AD8E9AA-7F13-D8C5-BEA7-CF2DB6D8EC5B}"/>
              </a:ext>
            </a:extLst>
          </p:cNvPr>
          <p:cNvPicPr>
            <a:picLocks noChangeAspect="1"/>
          </p:cNvPicPr>
          <p:nvPr/>
        </p:nvPicPr>
        <p:blipFill>
          <a:blip r:embed="rId2"/>
          <a:stretch>
            <a:fillRect/>
          </a:stretch>
        </p:blipFill>
        <p:spPr>
          <a:xfrm>
            <a:off x="696000" y="391500"/>
            <a:ext cx="10800000" cy="6075000"/>
          </a:xfrm>
          <a:prstGeom prst="rect">
            <a:avLst/>
          </a:prstGeom>
        </p:spPr>
      </p:pic>
    </p:spTree>
    <p:extLst>
      <p:ext uri="{BB962C8B-B14F-4D97-AF65-F5344CB8AC3E}">
        <p14:creationId xmlns:p14="http://schemas.microsoft.com/office/powerpoint/2010/main" val="344538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8313F9-4142-A006-E46E-4A8BE80249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3" name="Picture 12">
            <a:extLst>
              <a:ext uri="{FF2B5EF4-FFF2-40B4-BE49-F238E27FC236}">
                <a16:creationId xmlns:a16="http://schemas.microsoft.com/office/drawing/2014/main" id="{C637454F-4A50-642A-598C-1785679888F9}"/>
              </a:ext>
            </a:extLst>
          </p:cNvPr>
          <p:cNvPicPr>
            <a:picLocks noChangeAspect="1"/>
          </p:cNvPicPr>
          <p:nvPr/>
        </p:nvPicPr>
        <p:blipFill>
          <a:blip r:embed="rId2"/>
          <a:stretch>
            <a:fillRect/>
          </a:stretch>
        </p:blipFill>
        <p:spPr>
          <a:xfrm>
            <a:off x="696000" y="391500"/>
            <a:ext cx="10800000" cy="6075000"/>
          </a:xfrm>
          <a:prstGeom prst="rect">
            <a:avLst/>
          </a:prstGeom>
        </p:spPr>
      </p:pic>
    </p:spTree>
    <p:extLst>
      <p:ext uri="{BB962C8B-B14F-4D97-AF65-F5344CB8AC3E}">
        <p14:creationId xmlns:p14="http://schemas.microsoft.com/office/powerpoint/2010/main" val="775268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C13459-7757-3EA3-91C9-C2993B4AB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15" name="Picture 14">
            <a:extLst>
              <a:ext uri="{FF2B5EF4-FFF2-40B4-BE49-F238E27FC236}">
                <a16:creationId xmlns:a16="http://schemas.microsoft.com/office/drawing/2014/main" id="{A2315EC4-697D-BD26-5EBE-46265F304FFE}"/>
              </a:ext>
            </a:extLst>
          </p:cNvPr>
          <p:cNvPicPr>
            <a:picLocks noChangeAspect="1"/>
          </p:cNvPicPr>
          <p:nvPr/>
        </p:nvPicPr>
        <p:blipFill>
          <a:blip r:embed="rId2"/>
          <a:stretch>
            <a:fillRect/>
          </a:stretch>
        </p:blipFill>
        <p:spPr>
          <a:xfrm>
            <a:off x="696000" y="391500"/>
            <a:ext cx="10800000" cy="6075000"/>
          </a:xfrm>
          <a:prstGeom prst="rect">
            <a:avLst/>
          </a:prstGeom>
        </p:spPr>
      </p:pic>
    </p:spTree>
    <p:extLst>
      <p:ext uri="{BB962C8B-B14F-4D97-AF65-F5344CB8AC3E}">
        <p14:creationId xmlns:p14="http://schemas.microsoft.com/office/powerpoint/2010/main" val="4150214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4990A6-4CD4-B5A9-FCAB-5F5114850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17" name="Picture 16">
            <a:extLst>
              <a:ext uri="{FF2B5EF4-FFF2-40B4-BE49-F238E27FC236}">
                <a16:creationId xmlns:a16="http://schemas.microsoft.com/office/drawing/2014/main" id="{F4991A7E-B86E-61BA-37C3-7CB126390A84}"/>
              </a:ext>
            </a:extLst>
          </p:cNvPr>
          <p:cNvPicPr>
            <a:picLocks noChangeAspect="1"/>
          </p:cNvPicPr>
          <p:nvPr/>
        </p:nvPicPr>
        <p:blipFill>
          <a:blip r:embed="rId2"/>
          <a:stretch>
            <a:fillRect/>
          </a:stretch>
        </p:blipFill>
        <p:spPr>
          <a:xfrm>
            <a:off x="696000" y="391500"/>
            <a:ext cx="10800000" cy="6075000"/>
          </a:xfrm>
          <a:prstGeom prst="rect">
            <a:avLst/>
          </a:prstGeom>
        </p:spPr>
      </p:pic>
    </p:spTree>
    <p:extLst>
      <p:ext uri="{BB962C8B-B14F-4D97-AF65-F5344CB8AC3E}">
        <p14:creationId xmlns:p14="http://schemas.microsoft.com/office/powerpoint/2010/main" val="408785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
          <p:cNvSpPr txBox="1">
            <a:spLocks noGrp="1"/>
          </p:cNvSpPr>
          <p:nvPr>
            <p:ph type="title"/>
          </p:nvPr>
        </p:nvSpPr>
        <p:spPr>
          <a:xfrm>
            <a:off x="303628" y="179631"/>
            <a:ext cx="10346788" cy="844697"/>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Algerian"/>
              <a:buNone/>
            </a:pPr>
            <a:r>
              <a:rPr lang="en-US" dirty="0">
                <a:latin typeface="Algerian"/>
                <a:ea typeface="Algerian"/>
                <a:cs typeface="Algerian"/>
                <a:sym typeface="Algerian"/>
              </a:rPr>
              <a:t>agenda </a:t>
            </a:r>
            <a:endParaRPr dirty="0"/>
          </a:p>
        </p:txBody>
      </p:sp>
      <p:sp>
        <p:nvSpPr>
          <p:cNvPr id="172" name="Google Shape;172;p2"/>
          <p:cNvSpPr txBox="1">
            <a:spLocks noGrp="1"/>
          </p:cNvSpPr>
          <p:nvPr>
            <p:ph type="body" idx="1"/>
          </p:nvPr>
        </p:nvSpPr>
        <p:spPr>
          <a:xfrm>
            <a:off x="303628" y="818867"/>
            <a:ext cx="10515600" cy="5522722"/>
          </a:xfrm>
          <a:prstGeom prst="rect">
            <a:avLst/>
          </a:prstGeom>
          <a:noFill/>
          <a:ln>
            <a:noFill/>
          </a:ln>
        </p:spPr>
        <p:txBody>
          <a:bodyPr spcFirstLastPara="1" wrap="square" lIns="91425" tIns="45700" rIns="91425" bIns="45700" anchor="t" anchorCtr="0">
            <a:normAutofit/>
          </a:bodyPr>
          <a:lstStyle/>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Abstract</a:t>
            </a:r>
          </a:p>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Existing application</a:t>
            </a:r>
          </a:p>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Literature Survey</a:t>
            </a:r>
          </a:p>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Proposed System</a:t>
            </a:r>
          </a:p>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Architectural Diagram</a:t>
            </a:r>
          </a:p>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Module split-up</a:t>
            </a:r>
          </a:p>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Key Tools</a:t>
            </a:r>
          </a:p>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Expected output </a:t>
            </a:r>
          </a:p>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Reference</a:t>
            </a:r>
          </a:p>
          <a:p>
            <a:pPr indent="-457200">
              <a:lnSpc>
                <a:spcPct val="100000"/>
              </a:lnSpc>
              <a:buSzPts val="2800"/>
              <a:buFont typeface="+mj-lt"/>
              <a:buAutoNum type="arabicPeriod"/>
            </a:pPr>
            <a:r>
              <a:rPr lang="en-US" sz="2400" dirty="0">
                <a:latin typeface="Times New Roman" panose="02020603050405020304" pitchFamily="18" charset="0"/>
                <a:ea typeface="Century Schoolbook"/>
                <a:cs typeface="Times New Roman" panose="02020603050405020304" pitchFamily="18" charset="0"/>
                <a:sym typeface="Century Schoolbook"/>
              </a:rPr>
              <a:t>Time Line</a:t>
            </a:r>
          </a:p>
        </p:txBody>
      </p:sp>
      <p:sp>
        <p:nvSpPr>
          <p:cNvPr id="174" name="Google Shape;174;p2"/>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lvl="0"/>
            <a:r>
              <a:rPr lang="en-US" sz="1600" dirty="0"/>
              <a:t>PROJECT– FIRST REVIEW                                                                                       Department of CSE, KGiSL Institute of Technology, Coimbatore </a:t>
            </a:r>
            <a:endParaRPr dirty="0"/>
          </a:p>
        </p:txBody>
      </p:sp>
      <p:sp>
        <p:nvSpPr>
          <p:cNvPr id="175" name="Google Shape;175;p2"/>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176" name="Google Shape;176;p2"/>
          <p:cNvPicPr preferRelativeResize="0"/>
          <p:nvPr/>
        </p:nvPicPr>
        <p:blipFill rotWithShape="1">
          <a:blip r:embed="rId3">
            <a:alphaModFix/>
          </a:blip>
          <a:srcRect/>
          <a:stretch/>
        </p:blipFill>
        <p:spPr>
          <a:xfrm>
            <a:off x="11049000" y="0"/>
            <a:ext cx="1143000" cy="12039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A1F608-461B-555F-38C8-FF8CD7AFB5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19" name="Picture 18">
            <a:extLst>
              <a:ext uri="{FF2B5EF4-FFF2-40B4-BE49-F238E27FC236}">
                <a16:creationId xmlns:a16="http://schemas.microsoft.com/office/drawing/2014/main" id="{87B68198-4430-35AF-1052-8983B1D53849}"/>
              </a:ext>
            </a:extLst>
          </p:cNvPr>
          <p:cNvPicPr>
            <a:picLocks noChangeAspect="1"/>
          </p:cNvPicPr>
          <p:nvPr/>
        </p:nvPicPr>
        <p:blipFill>
          <a:blip r:embed="rId2"/>
          <a:stretch>
            <a:fillRect/>
          </a:stretch>
        </p:blipFill>
        <p:spPr>
          <a:xfrm>
            <a:off x="696000" y="391500"/>
            <a:ext cx="10800000" cy="6075000"/>
          </a:xfrm>
          <a:prstGeom prst="rect">
            <a:avLst/>
          </a:prstGeom>
        </p:spPr>
      </p:pic>
    </p:spTree>
    <p:extLst>
      <p:ext uri="{BB962C8B-B14F-4D97-AF65-F5344CB8AC3E}">
        <p14:creationId xmlns:p14="http://schemas.microsoft.com/office/powerpoint/2010/main" val="3339321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751ED0-FCC2-F3C7-A59F-49CA568246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21" name="Picture 20">
            <a:extLst>
              <a:ext uri="{FF2B5EF4-FFF2-40B4-BE49-F238E27FC236}">
                <a16:creationId xmlns:a16="http://schemas.microsoft.com/office/drawing/2014/main" id="{3E2F5813-8A85-9E6F-EEC4-73ABEC96DDEE}"/>
              </a:ext>
            </a:extLst>
          </p:cNvPr>
          <p:cNvPicPr>
            <a:picLocks noChangeAspect="1"/>
          </p:cNvPicPr>
          <p:nvPr/>
        </p:nvPicPr>
        <p:blipFill>
          <a:blip r:embed="rId2"/>
          <a:stretch>
            <a:fillRect/>
          </a:stretch>
        </p:blipFill>
        <p:spPr>
          <a:xfrm>
            <a:off x="696000" y="391500"/>
            <a:ext cx="10800000" cy="6075000"/>
          </a:xfrm>
          <a:prstGeom prst="rect">
            <a:avLst/>
          </a:prstGeom>
        </p:spPr>
      </p:pic>
    </p:spTree>
    <p:extLst>
      <p:ext uri="{BB962C8B-B14F-4D97-AF65-F5344CB8AC3E}">
        <p14:creationId xmlns:p14="http://schemas.microsoft.com/office/powerpoint/2010/main" val="3062304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2"/>
          <p:cNvSpPr txBox="1">
            <a:spLocks noGrp="1"/>
          </p:cNvSpPr>
          <p:nvPr>
            <p:ph type="title"/>
          </p:nvPr>
        </p:nvSpPr>
        <p:spPr>
          <a:xfrm>
            <a:off x="266700" y="107119"/>
            <a:ext cx="10515600" cy="844697"/>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Algerian"/>
              <a:buNone/>
            </a:pPr>
            <a:r>
              <a:rPr lang="en-US" dirty="0">
                <a:latin typeface="Algerian"/>
                <a:ea typeface="Algerian"/>
                <a:cs typeface="Algerian"/>
                <a:sym typeface="Algerian"/>
              </a:rPr>
              <a:t> REFERENCE</a:t>
            </a:r>
            <a:endParaRPr dirty="0">
              <a:latin typeface="Arial Black" panose="020B0A04020102020204" pitchFamily="34" charset="0"/>
            </a:endParaRPr>
          </a:p>
        </p:txBody>
      </p:sp>
      <p:sp>
        <p:nvSpPr>
          <p:cNvPr id="273" name="Google Shape;273;p12"/>
          <p:cNvSpPr txBox="1">
            <a:spLocks noGrp="1"/>
          </p:cNvSpPr>
          <p:nvPr>
            <p:ph type="body" idx="1"/>
          </p:nvPr>
        </p:nvSpPr>
        <p:spPr>
          <a:xfrm>
            <a:off x="173667" y="745148"/>
            <a:ext cx="11848348" cy="4772613"/>
          </a:xfrm>
          <a:prstGeom prst="rect">
            <a:avLst/>
          </a:prstGeom>
          <a:noFill/>
          <a:ln>
            <a:noFill/>
          </a:ln>
        </p:spPr>
        <p:txBody>
          <a:bodyPr spcFirstLastPara="1" wrap="square" lIns="91425" tIns="45700" rIns="91425" bIns="45700" anchor="t" anchorCtr="0">
            <a:noAutofit/>
          </a:bodyPr>
          <a:lstStyle/>
          <a:p>
            <a:pPr marL="367029" lvl="1" indent="0" algn="just">
              <a:lnSpc>
                <a:spcPct val="100000"/>
              </a:lnSpc>
              <a:buNone/>
            </a:pPr>
            <a:r>
              <a:rPr lang="en-US" dirty="0">
                <a:solidFill>
                  <a:srgbClr val="000000"/>
                </a:solidFill>
                <a:latin typeface="Times New Roman"/>
              </a:rPr>
              <a:t>	</a:t>
            </a:r>
          </a:p>
          <a:p>
            <a:pPr marL="734059" lvl="1" indent="-367030" algn="just">
              <a:lnSpc>
                <a:spcPct val="100000"/>
              </a:lnSpc>
              <a:buFont typeface="Wingdings" panose="05000000000000000000" pitchFamily="2" charset="2"/>
              <a:buChar char="Ø"/>
            </a:pPr>
            <a:r>
              <a:rPr lang="en-US" dirty="0">
                <a:solidFill>
                  <a:srgbClr val="000000"/>
                </a:solidFill>
                <a:latin typeface="Times New Roman"/>
              </a:rPr>
              <a:t>"Practical Malware Analysis: The Hands-On Guide to Dissecting Malicious Software" by Michael Sikorski and Andrew Honig -  Vol 1 163/802   - ISBN : 9781593272906</a:t>
            </a:r>
            <a:endParaRPr lang="en-US" dirty="0">
              <a:latin typeface="Times New Roman" panose="02020603050405020304" pitchFamily="18" charset="0"/>
              <a:cs typeface="Times New Roman" panose="02020603050405020304" pitchFamily="18" charset="0"/>
            </a:endParaRPr>
          </a:p>
          <a:p>
            <a:pPr marL="734059" lvl="1" indent="-367030" algn="just">
              <a:lnSpc>
                <a:spcPct val="100000"/>
              </a:lnSpc>
              <a:buFont typeface="Wingdings" panose="05000000000000000000" pitchFamily="2" charset="2"/>
              <a:buChar char="Ø"/>
            </a:pPr>
            <a:endParaRPr lang="en-US" dirty="0">
              <a:solidFill>
                <a:srgbClr val="000000"/>
              </a:solidFill>
              <a:latin typeface="Times New Roman"/>
            </a:endParaRPr>
          </a:p>
          <a:p>
            <a:pPr marL="734059" lvl="1" indent="-367030" algn="just">
              <a:lnSpc>
                <a:spcPct val="100000"/>
              </a:lnSpc>
              <a:buFont typeface="Wingdings" panose="05000000000000000000" pitchFamily="2" charset="2"/>
              <a:buChar char="Ø"/>
            </a:pPr>
            <a:r>
              <a:rPr lang="en-US" dirty="0">
                <a:solidFill>
                  <a:srgbClr val="000000"/>
                </a:solidFill>
                <a:latin typeface="Times New Roman"/>
              </a:rPr>
              <a:t>"Machine Learning and Security: Protecting Systems with Data and Algorithms" by Clarence </a:t>
            </a:r>
            <a:r>
              <a:rPr lang="en-US" dirty="0" err="1">
                <a:solidFill>
                  <a:srgbClr val="000000"/>
                </a:solidFill>
                <a:latin typeface="Times New Roman"/>
              </a:rPr>
              <a:t>Chio</a:t>
            </a:r>
            <a:r>
              <a:rPr lang="en-US" dirty="0">
                <a:solidFill>
                  <a:srgbClr val="000000"/>
                </a:solidFill>
                <a:latin typeface="Times New Roman"/>
              </a:rPr>
              <a:t> and David Freeman – Vol 2 - 105/520  -  ISBN : 9781491979853</a:t>
            </a:r>
            <a:endParaRPr lang="en-US" dirty="0">
              <a:latin typeface="Times New Roman" panose="02020603050405020304" pitchFamily="18" charset="0"/>
              <a:cs typeface="Times New Roman" panose="02020603050405020304" pitchFamily="18" charset="0"/>
            </a:endParaRPr>
          </a:p>
          <a:p>
            <a:pPr marL="734059" lvl="1" indent="-367030" algn="just">
              <a:lnSpc>
                <a:spcPct val="100000"/>
              </a:lnSpc>
              <a:buFont typeface="Wingdings" panose="05000000000000000000" pitchFamily="2" charset="2"/>
              <a:buChar char="Ø"/>
            </a:pPr>
            <a:endParaRPr lang="en-US" dirty="0">
              <a:solidFill>
                <a:srgbClr val="000000"/>
              </a:solidFill>
              <a:latin typeface="Times New Roman"/>
            </a:endParaRPr>
          </a:p>
          <a:p>
            <a:pPr marL="734059" lvl="1" indent="-367030" algn="just">
              <a:lnSpc>
                <a:spcPct val="100000"/>
              </a:lnSpc>
              <a:buFont typeface="Wingdings" panose="05000000000000000000" pitchFamily="2" charset="2"/>
              <a:buChar char="Ø"/>
            </a:pPr>
            <a:r>
              <a:rPr lang="en-US" dirty="0">
                <a:solidFill>
                  <a:srgbClr val="000000"/>
                </a:solidFill>
                <a:latin typeface="Times New Roman"/>
              </a:rPr>
              <a:t>"The Art of Computer Virus Research and Defense" by Peter </a:t>
            </a:r>
            <a:r>
              <a:rPr lang="en-US" dirty="0" err="1">
                <a:solidFill>
                  <a:srgbClr val="000000"/>
                </a:solidFill>
                <a:latin typeface="Times New Roman"/>
              </a:rPr>
              <a:t>Szor</a:t>
            </a:r>
            <a:r>
              <a:rPr lang="en-US" dirty="0">
                <a:solidFill>
                  <a:srgbClr val="000000"/>
                </a:solidFill>
                <a:latin typeface="Times New Roman"/>
              </a:rPr>
              <a:t> – vol 1 118/882</a:t>
            </a:r>
          </a:p>
          <a:p>
            <a:pPr marL="367029" lvl="1" indent="0" algn="just">
              <a:lnSpc>
                <a:spcPct val="100000"/>
              </a:lnSpc>
              <a:buNone/>
            </a:pPr>
            <a:r>
              <a:rPr lang="en-US" dirty="0">
                <a:solidFill>
                  <a:srgbClr val="000000"/>
                </a:solidFill>
                <a:latin typeface="Times New Roman"/>
              </a:rPr>
              <a:t>	ISBN: 9780672333903 </a:t>
            </a:r>
            <a:endParaRPr lang="en-US" dirty="0">
              <a:latin typeface="Times New Roman" panose="02020603050405020304" pitchFamily="18" charset="0"/>
              <a:cs typeface="Times New Roman" panose="02020603050405020304" pitchFamily="18" charset="0"/>
            </a:endParaRPr>
          </a:p>
          <a:p>
            <a:pPr marL="734059" lvl="1" indent="-367030" algn="just">
              <a:lnSpc>
                <a:spcPct val="100000"/>
              </a:lnSpc>
            </a:pPr>
            <a:endParaRPr lang="en-US" sz="2800" dirty="0">
              <a:solidFill>
                <a:srgbClr val="000000"/>
              </a:solidFill>
              <a:latin typeface="Times New Roman"/>
            </a:endParaRPr>
          </a:p>
        </p:txBody>
      </p:sp>
      <p:sp>
        <p:nvSpPr>
          <p:cNvPr id="275" name="Google Shape;275;p12"/>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76" name="Google Shape;276;p12"/>
          <p:cNvPicPr preferRelativeResize="0"/>
          <p:nvPr/>
        </p:nvPicPr>
        <p:blipFill rotWithShape="1">
          <a:blip r:embed="rId3">
            <a:alphaModFix/>
          </a:blip>
          <a:srcRect/>
          <a:stretch/>
        </p:blipFill>
        <p:spPr>
          <a:xfrm>
            <a:off x="11049000" y="0"/>
            <a:ext cx="1143000" cy="1024328"/>
          </a:xfrm>
          <a:prstGeom prst="rect">
            <a:avLst/>
          </a:prstGeom>
          <a:noFill/>
          <a:ln>
            <a:noFill/>
          </a:ln>
        </p:spPr>
      </p:pic>
      <p:sp>
        <p:nvSpPr>
          <p:cNvPr id="277" name="Google Shape;277;p12"/>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dirty="0"/>
              <a:t>PROJECT– THIRD REVIEW                                                                                       Department of CSE, KGiSL Institute of Technology, Coimbatore </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3"/>
          <p:cNvSpPr txBox="1">
            <a:spLocks noGrp="1"/>
          </p:cNvSpPr>
          <p:nvPr>
            <p:ph type="title"/>
          </p:nvPr>
        </p:nvSpPr>
        <p:spPr>
          <a:xfrm>
            <a:off x="303628" y="107119"/>
            <a:ext cx="10515600" cy="844697"/>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Algerian"/>
              <a:buNone/>
            </a:pPr>
            <a:r>
              <a:rPr lang="en-US" dirty="0">
                <a:latin typeface="Algerian"/>
                <a:ea typeface="Algerian"/>
                <a:cs typeface="Algerian"/>
                <a:sym typeface="Algerian"/>
              </a:rPr>
              <a:t>TIME LINE</a:t>
            </a:r>
            <a:endParaRPr dirty="0">
              <a:latin typeface="Arial Black" panose="020B0A04020102020204" pitchFamily="34" charset="0"/>
            </a:endParaRPr>
          </a:p>
        </p:txBody>
      </p:sp>
      <p:sp>
        <p:nvSpPr>
          <p:cNvPr id="284" name="Google Shape;284;p13"/>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pic>
        <p:nvPicPr>
          <p:cNvPr id="285" name="Google Shape;285;p13"/>
          <p:cNvPicPr preferRelativeResize="0">
            <a:picLocks noGrp="1"/>
          </p:cNvPicPr>
          <p:nvPr>
            <p:ph type="body" idx="1"/>
          </p:nvPr>
        </p:nvPicPr>
        <p:blipFill rotWithShape="1">
          <a:blip r:embed="rId3">
            <a:alphaModFix/>
          </a:blip>
          <a:srcRect/>
          <a:stretch/>
        </p:blipFill>
        <p:spPr>
          <a:xfrm>
            <a:off x="1015484" y="934349"/>
            <a:ext cx="10161032" cy="5146196"/>
          </a:xfrm>
          <a:prstGeom prst="rect">
            <a:avLst/>
          </a:prstGeom>
          <a:noFill/>
          <a:ln>
            <a:noFill/>
          </a:ln>
        </p:spPr>
      </p:pic>
      <p:pic>
        <p:nvPicPr>
          <p:cNvPr id="286" name="Google Shape;286;p13"/>
          <p:cNvPicPr preferRelativeResize="0"/>
          <p:nvPr/>
        </p:nvPicPr>
        <p:blipFill rotWithShape="1">
          <a:blip r:embed="rId4">
            <a:alphaModFix/>
          </a:blip>
          <a:srcRect/>
          <a:stretch/>
        </p:blipFill>
        <p:spPr>
          <a:xfrm>
            <a:off x="11049000" y="0"/>
            <a:ext cx="1143000" cy="1203960"/>
          </a:xfrm>
          <a:prstGeom prst="rect">
            <a:avLst/>
          </a:prstGeom>
          <a:noFill/>
          <a:ln>
            <a:noFill/>
          </a:ln>
        </p:spPr>
      </p:pic>
      <p:sp>
        <p:nvSpPr>
          <p:cNvPr id="287" name="Google Shape;287;p13"/>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dirty="0"/>
              <a:t>PROJECT– THIRD REVIEW                                                                                       Department of CSE, KGiSL Institute of Technology, Coimbatore </a:t>
            </a:r>
            <a:endParaRPr dirty="0"/>
          </a:p>
        </p:txBody>
      </p:sp>
      <p:sp>
        <p:nvSpPr>
          <p:cNvPr id="2" name="Rectangle 1">
            <a:extLst>
              <a:ext uri="{FF2B5EF4-FFF2-40B4-BE49-F238E27FC236}">
                <a16:creationId xmlns:a16="http://schemas.microsoft.com/office/drawing/2014/main" id="{17ABCCA4-B747-CD74-3D47-00D7DCFAD52B}"/>
              </a:ext>
            </a:extLst>
          </p:cNvPr>
          <p:cNvSpPr/>
          <p:nvPr/>
        </p:nvSpPr>
        <p:spPr>
          <a:xfrm>
            <a:off x="2293916" y="1894363"/>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891C0381-03E2-8CD7-4771-C7AB22F2648D}"/>
              </a:ext>
            </a:extLst>
          </p:cNvPr>
          <p:cNvSpPr/>
          <p:nvPr/>
        </p:nvSpPr>
        <p:spPr>
          <a:xfrm>
            <a:off x="2847372" y="2358406"/>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861896B-A96F-24D6-1A86-970EDEFEEC99}"/>
              </a:ext>
            </a:extLst>
          </p:cNvPr>
          <p:cNvSpPr/>
          <p:nvPr/>
        </p:nvSpPr>
        <p:spPr>
          <a:xfrm>
            <a:off x="3017520" y="1087120"/>
            <a:ext cx="690880" cy="2078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rgbClr val="000000"/>
                </a:solidFill>
                <a:effectLst/>
                <a:latin typeface="Times New Roman" panose="02020603050405020304" pitchFamily="18" charset="0"/>
              </a:rPr>
              <a:t>Feb 24</a:t>
            </a:r>
            <a:endParaRPr lang="en-IN" sz="1200" dirty="0"/>
          </a:p>
        </p:txBody>
      </p:sp>
      <p:sp>
        <p:nvSpPr>
          <p:cNvPr id="12" name="Rectangle 11">
            <a:extLst>
              <a:ext uri="{FF2B5EF4-FFF2-40B4-BE49-F238E27FC236}">
                <a16:creationId xmlns:a16="http://schemas.microsoft.com/office/drawing/2014/main" id="{B6521C97-B319-3DA7-9B9F-51DCB0294682}"/>
              </a:ext>
            </a:extLst>
          </p:cNvPr>
          <p:cNvSpPr/>
          <p:nvPr/>
        </p:nvSpPr>
        <p:spPr>
          <a:xfrm>
            <a:off x="5258688" y="1087120"/>
            <a:ext cx="690880" cy="2078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rgbClr val="000000"/>
                </a:solidFill>
                <a:effectLst/>
                <a:latin typeface="Times New Roman" panose="02020603050405020304" pitchFamily="18" charset="0"/>
              </a:rPr>
              <a:t>Feb 24</a:t>
            </a:r>
            <a:endParaRPr lang="en-IN" sz="1200" dirty="0"/>
          </a:p>
        </p:txBody>
      </p:sp>
      <p:sp>
        <p:nvSpPr>
          <p:cNvPr id="13" name="Rectangle 12">
            <a:extLst>
              <a:ext uri="{FF2B5EF4-FFF2-40B4-BE49-F238E27FC236}">
                <a16:creationId xmlns:a16="http://schemas.microsoft.com/office/drawing/2014/main" id="{C78A47FB-CECE-B720-83FA-5EE27A54AA1B}"/>
              </a:ext>
            </a:extLst>
          </p:cNvPr>
          <p:cNvSpPr/>
          <p:nvPr/>
        </p:nvSpPr>
        <p:spPr>
          <a:xfrm>
            <a:off x="7464616" y="1111287"/>
            <a:ext cx="690880" cy="2078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rgbClr val="000000"/>
                </a:solidFill>
                <a:effectLst/>
                <a:latin typeface="Times New Roman" panose="02020603050405020304" pitchFamily="18" charset="0"/>
              </a:rPr>
              <a:t>Apr 24</a:t>
            </a:r>
            <a:endParaRPr lang="en-IN" sz="1200" dirty="0"/>
          </a:p>
        </p:txBody>
      </p:sp>
      <p:sp>
        <p:nvSpPr>
          <p:cNvPr id="14" name="Rectangle 13">
            <a:extLst>
              <a:ext uri="{FF2B5EF4-FFF2-40B4-BE49-F238E27FC236}">
                <a16:creationId xmlns:a16="http://schemas.microsoft.com/office/drawing/2014/main" id="{3CA6DF00-E757-9296-DD49-F46B7EAFFC0A}"/>
              </a:ext>
            </a:extLst>
          </p:cNvPr>
          <p:cNvSpPr/>
          <p:nvPr/>
        </p:nvSpPr>
        <p:spPr>
          <a:xfrm>
            <a:off x="9705784" y="1111287"/>
            <a:ext cx="690880" cy="2078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u="none" strike="noStrike" dirty="0">
                <a:solidFill>
                  <a:srgbClr val="000000"/>
                </a:solidFill>
                <a:effectLst/>
                <a:latin typeface="Times New Roman" panose="02020603050405020304" pitchFamily="18" charset="0"/>
              </a:rPr>
              <a:t>Mar 24</a:t>
            </a:r>
            <a:endParaRPr lang="en-IN" sz="1200" dirty="0"/>
          </a:p>
        </p:txBody>
      </p:sp>
      <p:sp>
        <p:nvSpPr>
          <p:cNvPr id="6" name="Rectangle 5">
            <a:extLst>
              <a:ext uri="{FF2B5EF4-FFF2-40B4-BE49-F238E27FC236}">
                <a16:creationId xmlns:a16="http://schemas.microsoft.com/office/drawing/2014/main" id="{DF23AEDC-61BD-F2E2-4BCE-3F0CAC4C462B}"/>
              </a:ext>
            </a:extLst>
          </p:cNvPr>
          <p:cNvSpPr/>
          <p:nvPr/>
        </p:nvSpPr>
        <p:spPr>
          <a:xfrm>
            <a:off x="1040275" y="4808219"/>
            <a:ext cx="926592" cy="2038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Module 5</a:t>
            </a:r>
          </a:p>
        </p:txBody>
      </p:sp>
      <p:sp>
        <p:nvSpPr>
          <p:cNvPr id="3" name="Rectangle 2">
            <a:extLst>
              <a:ext uri="{FF2B5EF4-FFF2-40B4-BE49-F238E27FC236}">
                <a16:creationId xmlns:a16="http://schemas.microsoft.com/office/drawing/2014/main" id="{165C2B77-476B-A505-2C53-13BB19297FE6}"/>
              </a:ext>
            </a:extLst>
          </p:cNvPr>
          <p:cNvSpPr/>
          <p:nvPr/>
        </p:nvSpPr>
        <p:spPr>
          <a:xfrm>
            <a:off x="3355114" y="2804722"/>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34117EB-268F-285C-7E49-268B53DA0C54}"/>
              </a:ext>
            </a:extLst>
          </p:cNvPr>
          <p:cNvSpPr/>
          <p:nvPr/>
        </p:nvSpPr>
        <p:spPr>
          <a:xfrm>
            <a:off x="3913421" y="2804722"/>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B85CEF0-E7E1-47F1-4C2A-37BC0189EBE7}"/>
              </a:ext>
            </a:extLst>
          </p:cNvPr>
          <p:cNvSpPr/>
          <p:nvPr/>
        </p:nvSpPr>
        <p:spPr>
          <a:xfrm>
            <a:off x="4477037" y="3275263"/>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DD22B64B-E743-A496-C99B-098B05783B37}"/>
              </a:ext>
            </a:extLst>
          </p:cNvPr>
          <p:cNvSpPr/>
          <p:nvPr/>
        </p:nvSpPr>
        <p:spPr>
          <a:xfrm>
            <a:off x="5039597" y="3285585"/>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6F3EA7A-CC66-FE11-2119-B81AE9363311}"/>
              </a:ext>
            </a:extLst>
          </p:cNvPr>
          <p:cNvSpPr/>
          <p:nvPr/>
        </p:nvSpPr>
        <p:spPr>
          <a:xfrm>
            <a:off x="5604128" y="3729146"/>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2E9C38AD-93EC-8244-513B-8CCAE2C014C7}"/>
              </a:ext>
            </a:extLst>
          </p:cNvPr>
          <p:cNvSpPr/>
          <p:nvPr/>
        </p:nvSpPr>
        <p:spPr>
          <a:xfrm>
            <a:off x="6157584" y="3748484"/>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21D2D29-A662-EAEA-1EEC-9686BB9897BA}"/>
              </a:ext>
            </a:extLst>
          </p:cNvPr>
          <p:cNvSpPr/>
          <p:nvPr/>
        </p:nvSpPr>
        <p:spPr>
          <a:xfrm>
            <a:off x="6740605" y="4202367"/>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4BDE2347-105C-E3D3-A798-E8289DD30ED7}"/>
              </a:ext>
            </a:extLst>
          </p:cNvPr>
          <p:cNvSpPr/>
          <p:nvPr/>
        </p:nvSpPr>
        <p:spPr>
          <a:xfrm>
            <a:off x="7268627" y="4202367"/>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0F590199-A801-82EC-AA79-0031C685E8A7}"/>
              </a:ext>
            </a:extLst>
          </p:cNvPr>
          <p:cNvSpPr/>
          <p:nvPr/>
        </p:nvSpPr>
        <p:spPr>
          <a:xfrm>
            <a:off x="7820216" y="4688274"/>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064E4405-AD67-99BA-675F-DFED0F5D309E}"/>
              </a:ext>
            </a:extLst>
          </p:cNvPr>
          <p:cNvSpPr/>
          <p:nvPr/>
        </p:nvSpPr>
        <p:spPr>
          <a:xfrm>
            <a:off x="8964784" y="5135171"/>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5B393FA7-A409-8256-5F6E-EDFA15BADF90}"/>
              </a:ext>
            </a:extLst>
          </p:cNvPr>
          <p:cNvSpPr/>
          <p:nvPr/>
        </p:nvSpPr>
        <p:spPr>
          <a:xfrm>
            <a:off x="8391008" y="5135171"/>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EC9160F3-9BB2-DD58-6178-A542F055BA8E}"/>
              </a:ext>
            </a:extLst>
          </p:cNvPr>
          <p:cNvSpPr/>
          <p:nvPr/>
        </p:nvSpPr>
        <p:spPr>
          <a:xfrm>
            <a:off x="9507928" y="5610966"/>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A8B0EDB3-6818-EBBC-95ED-0592FB198996}"/>
              </a:ext>
            </a:extLst>
          </p:cNvPr>
          <p:cNvSpPr/>
          <p:nvPr/>
        </p:nvSpPr>
        <p:spPr>
          <a:xfrm>
            <a:off x="10055992" y="5609706"/>
            <a:ext cx="553456" cy="44372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4"/>
          <p:cNvSpPr txBox="1">
            <a:spLocks noGrp="1"/>
          </p:cNvSpPr>
          <p:nvPr>
            <p:ph type="title"/>
          </p:nvPr>
        </p:nvSpPr>
        <p:spPr>
          <a:xfrm>
            <a:off x="838200" y="2784346"/>
            <a:ext cx="10515600" cy="128930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lgerian"/>
              <a:buNone/>
            </a:pPr>
            <a:r>
              <a:rPr lang="en-US" sz="7800" dirty="0">
                <a:latin typeface="Algerian"/>
                <a:ea typeface="Algerian"/>
                <a:cs typeface="Algerian"/>
                <a:sym typeface="Algerian"/>
              </a:rPr>
              <a:t>THANK YOU</a:t>
            </a:r>
            <a:br>
              <a:rPr lang="en-US" sz="6000" dirty="0">
                <a:latin typeface="Algerian"/>
                <a:ea typeface="Algerian"/>
                <a:cs typeface="Algerian"/>
                <a:sym typeface="Algerian"/>
              </a:rPr>
            </a:br>
            <a:endParaRPr sz="6000" dirty="0">
              <a:latin typeface="Arial Black" panose="020B0A04020102020204" pitchFamily="34" charset="0"/>
            </a:endParaRPr>
          </a:p>
        </p:txBody>
      </p:sp>
      <p:sp>
        <p:nvSpPr>
          <p:cNvPr id="294" name="Google Shape;294;p14"/>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295" name="Google Shape;295;p14"/>
          <p:cNvPicPr preferRelativeResize="0"/>
          <p:nvPr/>
        </p:nvPicPr>
        <p:blipFill rotWithShape="1">
          <a:blip r:embed="rId3">
            <a:alphaModFix/>
          </a:blip>
          <a:srcRect/>
          <a:stretch/>
        </p:blipFill>
        <p:spPr>
          <a:xfrm>
            <a:off x="10746658" y="111906"/>
            <a:ext cx="1290010" cy="1203960"/>
          </a:xfrm>
          <a:prstGeom prst="rect">
            <a:avLst/>
          </a:prstGeom>
          <a:noFill/>
          <a:ln>
            <a:noFill/>
          </a:ln>
        </p:spPr>
      </p:pic>
      <p:sp>
        <p:nvSpPr>
          <p:cNvPr id="296" name="Google Shape;296;p14"/>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dirty="0"/>
              <a:t>PROJECT– THIRD REVIEW                                                                                       Department of CSE, KGiSL Institute of Technology, Coimbatore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
          <p:cNvSpPr txBox="1">
            <a:spLocks noGrp="1"/>
          </p:cNvSpPr>
          <p:nvPr>
            <p:ph type="title"/>
          </p:nvPr>
        </p:nvSpPr>
        <p:spPr>
          <a:xfrm>
            <a:off x="441529" y="372873"/>
            <a:ext cx="3249321" cy="748003"/>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ts val="4400"/>
              <a:buFont typeface="Algerian"/>
              <a:buNone/>
            </a:pPr>
            <a:r>
              <a:rPr lang="en-US" sz="4900" dirty="0">
                <a:latin typeface="Algerian"/>
                <a:ea typeface="Algerian"/>
                <a:cs typeface="Algerian"/>
                <a:sym typeface="Algerian"/>
              </a:rPr>
              <a:t>Abstract</a:t>
            </a:r>
            <a:r>
              <a:rPr lang="en-US" dirty="0">
                <a:solidFill>
                  <a:schemeClr val="accent1">
                    <a:lumMod val="50000"/>
                  </a:schemeClr>
                </a:solidFill>
                <a:latin typeface="Algerian"/>
                <a:ea typeface="Algerian"/>
                <a:cs typeface="Algerian"/>
                <a:sym typeface="Algerian"/>
              </a:rPr>
              <a:t> </a:t>
            </a:r>
            <a:endParaRPr dirty="0">
              <a:solidFill>
                <a:schemeClr val="accent1">
                  <a:lumMod val="50000"/>
                </a:schemeClr>
              </a:solidFill>
            </a:endParaRPr>
          </a:p>
        </p:txBody>
      </p:sp>
      <p:sp>
        <p:nvSpPr>
          <p:cNvPr id="182" name="Google Shape;182;p3"/>
          <p:cNvSpPr txBox="1">
            <a:spLocks noGrp="1"/>
          </p:cNvSpPr>
          <p:nvPr>
            <p:ph type="body" idx="1"/>
          </p:nvPr>
        </p:nvSpPr>
        <p:spPr>
          <a:xfrm>
            <a:off x="303628" y="956603"/>
            <a:ext cx="10515600" cy="5247249"/>
          </a:xfrm>
          <a:prstGeom prst="rect">
            <a:avLst/>
          </a:prstGeom>
          <a:noFill/>
          <a:ln>
            <a:noFill/>
          </a:ln>
        </p:spPr>
        <p:txBody>
          <a:bodyPr spcFirstLastPara="1" wrap="square" lIns="91425" tIns="45700" rIns="91425" bIns="45700" anchor="t" anchorCtr="0">
            <a:normAutofit/>
          </a:bodyPr>
          <a:lstStyle/>
          <a:p>
            <a:pPr marL="84138" lvl="0" indent="0" algn="l" rtl="0">
              <a:lnSpc>
                <a:spcPct val="90000"/>
              </a:lnSpc>
              <a:spcBef>
                <a:spcPts val="0"/>
              </a:spcBef>
              <a:spcAft>
                <a:spcPts val="0"/>
              </a:spcAft>
              <a:buSzPts val="1800"/>
              <a:buNone/>
            </a:pPr>
            <a:r>
              <a:rPr lang="en-US" dirty="0">
                <a:latin typeface="Century Schoolbook"/>
                <a:ea typeface="Century Schoolbook"/>
                <a:cs typeface="Century Schoolbook"/>
                <a:sym typeface="Century Schoolbook"/>
              </a:rPr>
              <a:t> </a:t>
            </a:r>
            <a:endParaRPr dirty="0"/>
          </a:p>
        </p:txBody>
      </p:sp>
      <p:sp>
        <p:nvSpPr>
          <p:cNvPr id="184" name="Google Shape;184;p3"/>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85" name="Google Shape;185;p3"/>
          <p:cNvPicPr preferRelativeResize="0"/>
          <p:nvPr/>
        </p:nvPicPr>
        <p:blipFill rotWithShape="1">
          <a:blip r:embed="rId3">
            <a:alphaModFix/>
          </a:blip>
          <a:srcRect/>
          <a:stretch/>
        </p:blipFill>
        <p:spPr>
          <a:xfrm>
            <a:off x="10819228" y="0"/>
            <a:ext cx="1372772" cy="1120877"/>
          </a:xfrm>
          <a:prstGeom prst="rect">
            <a:avLst/>
          </a:prstGeom>
          <a:noFill/>
          <a:ln>
            <a:noFill/>
          </a:ln>
        </p:spPr>
      </p:pic>
      <p:sp>
        <p:nvSpPr>
          <p:cNvPr id="186" name="Google Shape;186;p3"/>
          <p:cNvSpPr txBox="1">
            <a:spLocks noGrp="1"/>
          </p:cNvSpPr>
          <p:nvPr>
            <p:ph type="ftr" idx="11"/>
          </p:nvPr>
        </p:nvSpPr>
        <p:spPr>
          <a:xfrm>
            <a:off x="2880852" y="6431915"/>
            <a:ext cx="6903228" cy="365125"/>
          </a:xfrm>
          <a:prstGeom prst="rect">
            <a:avLst/>
          </a:prstGeom>
          <a:noFill/>
          <a:ln>
            <a:noFill/>
          </a:ln>
        </p:spPr>
        <p:txBody>
          <a:bodyPr spcFirstLastPara="1" wrap="square" lIns="91425" tIns="45700" rIns="91425" bIns="45700" anchor="ctr" anchorCtr="0">
            <a:noAutofit/>
          </a:bodyPr>
          <a:lstStyle/>
          <a:p>
            <a:pPr lvl="0"/>
            <a:r>
              <a:rPr lang="en-US" sz="1600" dirty="0"/>
              <a:t>PROJECT– THIRD REVIEW                                                                                       Department of CSE, </a:t>
            </a:r>
            <a:r>
              <a:rPr lang="en-US" sz="1600" dirty="0" err="1"/>
              <a:t>KGiSL</a:t>
            </a:r>
            <a:r>
              <a:rPr lang="en-US" sz="1600" dirty="0"/>
              <a:t> Institute of Technology, Coimbatore </a:t>
            </a:r>
          </a:p>
        </p:txBody>
      </p:sp>
      <p:sp>
        <p:nvSpPr>
          <p:cNvPr id="3" name="TextBox 2">
            <a:extLst>
              <a:ext uri="{FF2B5EF4-FFF2-40B4-BE49-F238E27FC236}">
                <a16:creationId xmlns:a16="http://schemas.microsoft.com/office/drawing/2014/main" id="{7DE70906-6197-51FE-986C-5EC825915911}"/>
              </a:ext>
            </a:extLst>
          </p:cNvPr>
          <p:cNvSpPr txBox="1"/>
          <p:nvPr/>
        </p:nvSpPr>
        <p:spPr>
          <a:xfrm>
            <a:off x="458138" y="1302780"/>
            <a:ext cx="11296043" cy="3785652"/>
          </a:xfrm>
          <a:prstGeom prst="rect">
            <a:avLst/>
          </a:prstGeom>
          <a:noFill/>
        </p:spPr>
        <p:txBody>
          <a:bodyPr wrap="square">
            <a:spAutoFit/>
          </a:bodyPr>
          <a:lstStyle/>
          <a:p>
            <a:pPr algn="just"/>
            <a:r>
              <a:rPr lang="en-US" sz="2400" dirty="0">
                <a:latin typeface="Times New Roman"/>
              </a:rPr>
              <a:t>Our project aims to develop a robust ransomware detection tool for the growing threat of ransomware attacks. The tool monitors network traffic, endpoint activity, and system logs to identify ransomware behaviors and indicators of compromise. It provides alerts, customizable dashboards, and integration with existing security infrastructure to enable proactive threat detection and response. Through continuous monitoring, analysis, and refinement, our ransomware detection tool strengthen their defenses against ransomware attacks, safeguard critical assets, and minimize the impact of ransomware incidents. By empowering security teams with the tools and insights needed to detect and mitigate ransomware threats proactively, our solution contributes to enhancing overall cyber security posture and resilience in the face of evolving cyber threats.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
          <p:cNvSpPr txBox="1">
            <a:spLocks noGrp="1"/>
          </p:cNvSpPr>
          <p:nvPr>
            <p:ph type="title"/>
          </p:nvPr>
        </p:nvSpPr>
        <p:spPr>
          <a:xfrm>
            <a:off x="303628" y="295585"/>
            <a:ext cx="9124337" cy="63502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4400"/>
              <a:buFont typeface="Algerian"/>
              <a:buNone/>
            </a:pPr>
            <a:r>
              <a:rPr lang="en-US" dirty="0">
                <a:latin typeface="Algerian"/>
                <a:ea typeface="Algerian"/>
                <a:cs typeface="Algerian"/>
                <a:sym typeface="Algerian"/>
              </a:rPr>
              <a:t> EXISTING SYSTEM </a:t>
            </a:r>
            <a:endParaRPr dirty="0">
              <a:latin typeface="Arial Black" panose="020B0A04020102020204" pitchFamily="34" charset="0"/>
            </a:endParaRPr>
          </a:p>
        </p:txBody>
      </p:sp>
      <p:sp>
        <p:nvSpPr>
          <p:cNvPr id="192" name="Google Shape;192;p4"/>
          <p:cNvSpPr txBox="1">
            <a:spLocks noGrp="1"/>
          </p:cNvSpPr>
          <p:nvPr>
            <p:ph type="body" idx="1"/>
          </p:nvPr>
        </p:nvSpPr>
        <p:spPr>
          <a:xfrm>
            <a:off x="0" y="1051098"/>
            <a:ext cx="12192000" cy="5257790"/>
          </a:xfrm>
          <a:prstGeom prst="rect">
            <a:avLst/>
          </a:prstGeom>
          <a:noFill/>
          <a:ln>
            <a:noFill/>
          </a:ln>
        </p:spPr>
        <p:txBody>
          <a:bodyPr spcFirstLastPara="1" wrap="square" lIns="91425" tIns="45700" rIns="91425" bIns="45700" anchor="t" anchorCtr="0">
            <a:noAutofit/>
          </a:bodyPr>
          <a:lstStyle/>
          <a:p>
            <a:pPr marL="709929" lvl="1">
              <a:lnSpc>
                <a:spcPct val="150000"/>
              </a:lnSpc>
              <a:buFont typeface="Wingdings" panose="05000000000000000000" pitchFamily="2" charset="2"/>
              <a:buChar char="Ø"/>
            </a:pPr>
            <a:r>
              <a:rPr lang="en-US" dirty="0">
                <a:solidFill>
                  <a:srgbClr val="000000"/>
                </a:solidFill>
                <a:latin typeface="Times New Roman"/>
              </a:rPr>
              <a:t>Relies on known signatures of ransomware variants, making it ineffective against polymorphic malware.</a:t>
            </a:r>
          </a:p>
          <a:p>
            <a:pPr marL="709929" lvl="1">
              <a:lnSpc>
                <a:spcPct val="150000"/>
              </a:lnSpc>
              <a:buFont typeface="Wingdings" panose="05000000000000000000" pitchFamily="2" charset="2"/>
              <a:buChar char="Ø"/>
            </a:pPr>
            <a:r>
              <a:rPr lang="en-US" dirty="0">
                <a:solidFill>
                  <a:srgbClr val="000000"/>
                </a:solidFill>
                <a:latin typeface="Times New Roman"/>
              </a:rPr>
              <a:t>Lacks advanced behavioral analysis capabilities to detect subtle ransomware behaviors or anomalies.</a:t>
            </a:r>
          </a:p>
          <a:p>
            <a:pPr marL="709929" lvl="1">
              <a:lnSpc>
                <a:spcPct val="100000"/>
              </a:lnSpc>
              <a:buFont typeface="Wingdings" panose="05000000000000000000" pitchFamily="2" charset="2"/>
              <a:buChar char="Ø"/>
            </a:pPr>
            <a:r>
              <a:rPr lang="en-US" dirty="0">
                <a:solidFill>
                  <a:srgbClr val="000000"/>
                </a:solidFill>
                <a:latin typeface="Times New Roman"/>
              </a:rPr>
              <a:t>Often focuses on perimeter security, neglecting endpoint and user behavior monitoring.</a:t>
            </a:r>
          </a:p>
          <a:p>
            <a:pPr marL="709929" lvl="1">
              <a:lnSpc>
                <a:spcPct val="150000"/>
              </a:lnSpc>
              <a:buFont typeface="Wingdings" panose="05000000000000000000" pitchFamily="2" charset="2"/>
              <a:buChar char="Ø"/>
            </a:pPr>
            <a:r>
              <a:rPr lang="en-US" dirty="0">
                <a:solidFill>
                  <a:srgbClr val="000000"/>
                </a:solidFill>
                <a:latin typeface="Times New Roman"/>
              </a:rPr>
              <a:t>High rate of false positives or negatives, leading to alert fatigue or missed detections.</a:t>
            </a:r>
          </a:p>
          <a:p>
            <a:pPr marL="709929" lvl="1">
              <a:lnSpc>
                <a:spcPct val="150000"/>
              </a:lnSpc>
              <a:buFont typeface="Wingdings" panose="05000000000000000000" pitchFamily="2" charset="2"/>
              <a:buChar char="Ø"/>
            </a:pPr>
            <a:r>
              <a:rPr lang="en-US" dirty="0">
                <a:solidFill>
                  <a:srgbClr val="000000"/>
                </a:solidFill>
                <a:latin typeface="Times New Roman"/>
              </a:rPr>
              <a:t>Limited visibility and context for effective incident response and mitigation.</a:t>
            </a:r>
            <a:endParaRPr dirty="0">
              <a:latin typeface="Century Schoolbook"/>
              <a:ea typeface="Century Schoolbook"/>
              <a:cs typeface="Century Schoolbook"/>
              <a:sym typeface="Century Schoolbook"/>
            </a:endParaRPr>
          </a:p>
        </p:txBody>
      </p:sp>
      <p:sp>
        <p:nvSpPr>
          <p:cNvPr id="194" name="Google Shape;194;p4"/>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195" name="Google Shape;195;p4"/>
          <p:cNvPicPr preferRelativeResize="0"/>
          <p:nvPr/>
        </p:nvPicPr>
        <p:blipFill rotWithShape="1">
          <a:blip r:embed="rId3">
            <a:alphaModFix/>
          </a:blip>
          <a:srcRect/>
          <a:stretch/>
        </p:blipFill>
        <p:spPr>
          <a:xfrm>
            <a:off x="11108441" y="0"/>
            <a:ext cx="1083559" cy="1016000"/>
          </a:xfrm>
          <a:prstGeom prst="rect">
            <a:avLst/>
          </a:prstGeom>
          <a:noFill/>
          <a:ln>
            <a:noFill/>
          </a:ln>
        </p:spPr>
      </p:pic>
      <p:sp>
        <p:nvSpPr>
          <p:cNvPr id="196" name="Google Shape;196;p4"/>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lvl="0"/>
            <a:r>
              <a:rPr lang="en-US" sz="1600" dirty="0"/>
              <a:t>PROJECT– THIRD REVIEW                                                                                       Department of CSE, </a:t>
            </a:r>
            <a:r>
              <a:rPr lang="en-US" sz="1600" dirty="0" err="1"/>
              <a:t>KGiSL</a:t>
            </a:r>
            <a:r>
              <a:rPr lang="en-US" sz="1600" dirty="0"/>
              <a:t> Institute of Technology, Coimbatore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3627" y="179631"/>
            <a:ext cx="10301748" cy="844697"/>
          </a:xfrm>
          <a:prstGeom prst="rect">
            <a:avLst/>
          </a:prstGeom>
          <a:noFill/>
          <a:ln>
            <a:noFill/>
          </a:ln>
        </p:spPr>
        <p:txBody>
          <a:bodyPr spcFirstLastPara="1" wrap="square" lIns="91425" tIns="45700" rIns="91425" bIns="45700" anchor="ctr" anchorCtr="0">
            <a:normAutofit/>
          </a:bodyPr>
          <a:lstStyle/>
          <a:p>
            <a:pPr marL="534988" lvl="0" indent="-450850" rtl="0">
              <a:lnSpc>
                <a:spcPct val="90000"/>
              </a:lnSpc>
              <a:spcBef>
                <a:spcPts val="0"/>
              </a:spcBef>
              <a:spcAft>
                <a:spcPts val="0"/>
              </a:spcAft>
              <a:buClr>
                <a:schemeClr val="dk1"/>
              </a:buClr>
              <a:buSzPts val="4400"/>
              <a:buFont typeface="Algerian"/>
              <a:buNone/>
            </a:pPr>
            <a:r>
              <a:rPr lang="en-US" dirty="0">
                <a:latin typeface="Algerian"/>
                <a:ea typeface="Algerian"/>
                <a:cs typeface="Algerian"/>
                <a:sym typeface="Algerian"/>
              </a:rPr>
              <a:t>Literature Survey </a:t>
            </a:r>
            <a:endParaRPr dirty="0">
              <a:latin typeface="Arial Black" panose="020B0A04020102020204" pitchFamily="34" charset="0"/>
            </a:endParaRPr>
          </a:p>
        </p:txBody>
      </p:sp>
      <p:graphicFrame>
        <p:nvGraphicFramePr>
          <p:cNvPr id="202" name="Google Shape;202;p5"/>
          <p:cNvGraphicFramePr/>
          <p:nvPr>
            <p:extLst>
              <p:ext uri="{D42A27DB-BD31-4B8C-83A1-F6EECF244321}">
                <p14:modId xmlns:p14="http://schemas.microsoft.com/office/powerpoint/2010/main" val="2317107066"/>
              </p:ext>
            </p:extLst>
          </p:nvPr>
        </p:nvGraphicFramePr>
        <p:xfrm>
          <a:off x="303627" y="1399224"/>
          <a:ext cx="11537849" cy="4219290"/>
        </p:xfrm>
        <a:graphic>
          <a:graphicData uri="http://schemas.openxmlformats.org/drawingml/2006/table">
            <a:tbl>
              <a:tblPr firstRow="1" bandRow="1">
                <a:noFill/>
                <a:tableStyleId>{DFA93D6A-AE3D-4045-A1AC-6B7DF86185C8}</a:tableStyleId>
              </a:tblPr>
              <a:tblGrid>
                <a:gridCol w="2884456">
                  <a:extLst>
                    <a:ext uri="{9D8B030D-6E8A-4147-A177-3AD203B41FA5}">
                      <a16:colId xmlns:a16="http://schemas.microsoft.com/office/drawing/2014/main" val="20000"/>
                    </a:ext>
                  </a:extLst>
                </a:gridCol>
                <a:gridCol w="1966564">
                  <a:extLst>
                    <a:ext uri="{9D8B030D-6E8A-4147-A177-3AD203B41FA5}">
                      <a16:colId xmlns:a16="http://schemas.microsoft.com/office/drawing/2014/main" val="20001"/>
                    </a:ext>
                  </a:extLst>
                </a:gridCol>
                <a:gridCol w="3341171">
                  <a:extLst>
                    <a:ext uri="{9D8B030D-6E8A-4147-A177-3AD203B41FA5}">
                      <a16:colId xmlns:a16="http://schemas.microsoft.com/office/drawing/2014/main" val="20002"/>
                    </a:ext>
                  </a:extLst>
                </a:gridCol>
                <a:gridCol w="3345658">
                  <a:extLst>
                    <a:ext uri="{9D8B030D-6E8A-4147-A177-3AD203B41FA5}">
                      <a16:colId xmlns:a16="http://schemas.microsoft.com/office/drawing/2014/main" val="20003"/>
                    </a:ext>
                  </a:extLst>
                </a:gridCol>
              </a:tblGrid>
              <a:tr h="71912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Times New Roman"/>
                          <a:ea typeface="Times New Roman"/>
                          <a:cs typeface="Times New Roman"/>
                          <a:sym typeface="Times New Roman"/>
                        </a:rPr>
                        <a:t>TITLE</a:t>
                      </a:r>
                      <a:endParaRPr sz="1800" u="none" strike="noStrike" cap="none" dirty="0">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PUBLICATION YEAR</a:t>
                      </a:r>
                      <a:endParaRPr sz="18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AUTHOR / PUBLISHER</a:t>
                      </a:r>
                      <a:endParaRPr sz="1800" u="none" strike="noStrike" cap="none">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Times New Roman"/>
                          <a:ea typeface="Times New Roman"/>
                          <a:cs typeface="Times New Roman"/>
                          <a:sym typeface="Times New Roman"/>
                        </a:rPr>
                        <a:t>DESCRIPTION</a:t>
                      </a:r>
                      <a:endParaRPr sz="1800" u="none" strike="noStrike" cap="none"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652975">
                <a:tc>
                  <a:txBody>
                    <a:bodyPr/>
                    <a:lstStyle/>
                    <a:p>
                      <a:pPr marL="0" marR="0" lvl="0" indent="0" algn="ctr" rtl="0">
                        <a:lnSpc>
                          <a:spcPct val="100000"/>
                        </a:lnSpc>
                        <a:spcBef>
                          <a:spcPts val="0"/>
                        </a:spcBef>
                        <a:spcAft>
                          <a:spcPts val="0"/>
                        </a:spcAft>
                        <a:buClr>
                          <a:srgbClr val="000000"/>
                        </a:buClr>
                        <a:buSzPts val="1800"/>
                        <a:buFont typeface="Arial"/>
                        <a:buNone/>
                      </a:pPr>
                      <a:r>
                        <a:rPr lang="en-US" sz="2000" dirty="0">
                          <a:solidFill>
                            <a:srgbClr val="000000"/>
                          </a:solidFill>
                          <a:latin typeface="Times New Roman" panose="02020603050405020304" pitchFamily="18" charset="0"/>
                          <a:cs typeface="Times New Roman" panose="02020603050405020304" pitchFamily="18" charset="0"/>
                        </a:rPr>
                        <a:t>“Ransomware Anti-Analysis and Evasion Techniques”</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u="none" strike="noStrike" cap="none" dirty="0">
                          <a:latin typeface="Times New Roman" panose="02020603050405020304" pitchFamily="18" charset="0"/>
                          <a:ea typeface="Times New Roman"/>
                          <a:cs typeface="Times New Roman" panose="02020603050405020304" pitchFamily="18" charset="0"/>
                          <a:sym typeface="Times New Roman"/>
                        </a:rPr>
                        <a:t>2021</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Mohammad N. </a:t>
                      </a:r>
                      <a:r>
                        <a:rPr lang="en-US" sz="2000" b="0" i="0" u="none" strike="noStrike" cap="none" dirty="0" err="1">
                          <a:solidFill>
                            <a:schemeClr val="dk1"/>
                          </a:solidFill>
                          <a:effectLst/>
                          <a:latin typeface="Times New Roman" panose="02020603050405020304" pitchFamily="18" charset="0"/>
                          <a:ea typeface="Calibri"/>
                          <a:cs typeface="Times New Roman" panose="02020603050405020304" pitchFamily="18" charset="0"/>
                          <a:sym typeface="Arial"/>
                        </a:rPr>
                        <a:t>Olaimat</a:t>
                      </a:r>
                      <a:r>
                        <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 Mohd </a:t>
                      </a:r>
                      <a:r>
                        <a:rPr lang="en-US" sz="2000" b="0" i="0" u="none" strike="noStrike" cap="none" dirty="0" err="1">
                          <a:solidFill>
                            <a:schemeClr val="dk1"/>
                          </a:solidFill>
                          <a:effectLst/>
                          <a:latin typeface="Times New Roman" panose="02020603050405020304" pitchFamily="18" charset="0"/>
                          <a:ea typeface="Calibri"/>
                          <a:cs typeface="Times New Roman" panose="02020603050405020304" pitchFamily="18" charset="0"/>
                          <a:sym typeface="Arial"/>
                        </a:rPr>
                        <a:t>Aizaini</a:t>
                      </a:r>
                      <a:r>
                        <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 </a:t>
                      </a:r>
                      <a:r>
                        <a:rPr lang="en-US" sz="2000" b="0" i="0" u="none" strike="noStrike" cap="none" dirty="0" err="1">
                          <a:solidFill>
                            <a:schemeClr val="dk1"/>
                          </a:solidFill>
                          <a:effectLst/>
                          <a:latin typeface="Times New Roman" panose="02020603050405020304" pitchFamily="18" charset="0"/>
                          <a:ea typeface="Calibri"/>
                          <a:cs typeface="Times New Roman" panose="02020603050405020304" pitchFamily="18" charset="0"/>
                          <a:sym typeface="Arial"/>
                        </a:rPr>
                        <a:t>Maarof</a:t>
                      </a:r>
                      <a:r>
                        <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  Bander Ali S. Al-rimy</a:t>
                      </a: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u="none" strike="noStrike" cap="none" dirty="0">
                          <a:latin typeface="Times New Roman" panose="02020603050405020304" pitchFamily="18" charset="0"/>
                          <a:ea typeface="Times New Roman"/>
                          <a:cs typeface="Times New Roman" panose="02020603050405020304" pitchFamily="18" charset="0"/>
                          <a:sym typeface="Times New Roman"/>
                        </a:rPr>
                        <a:t>Survey and Study of Ransomware</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1"/>
                  </a:ext>
                </a:extLst>
              </a:tr>
              <a:tr h="652975">
                <a:tc>
                  <a:txBody>
                    <a:bodyPr/>
                    <a:lstStyle/>
                    <a:p>
                      <a:pPr marL="0" marR="0" lvl="0" indent="0" algn="ctr" rtl="0">
                        <a:lnSpc>
                          <a:spcPct val="100000"/>
                        </a:lnSpc>
                        <a:spcBef>
                          <a:spcPts val="0"/>
                        </a:spcBef>
                        <a:spcAft>
                          <a:spcPts val="0"/>
                        </a:spcAft>
                        <a:buClr>
                          <a:srgbClr val="000000"/>
                        </a:buClr>
                        <a:buSzPts val="1800"/>
                        <a:buFont typeface="Arial"/>
                        <a:buNone/>
                      </a:pPr>
                      <a:r>
                        <a:rPr lang="en-US" sz="2000" dirty="0">
                          <a:solidFill>
                            <a:srgbClr val="000000"/>
                          </a:solidFill>
                          <a:latin typeface="Times New Roman" panose="02020603050405020304" pitchFamily="18" charset="0"/>
                          <a:cs typeface="Times New Roman" panose="02020603050405020304" pitchFamily="18" charset="0"/>
                        </a:rPr>
                        <a:t>"Evolution of ransomware”</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u="none" strike="noStrike" cap="none" dirty="0">
                          <a:latin typeface="Times New Roman" panose="02020603050405020304" pitchFamily="18" charset="0"/>
                          <a:ea typeface="Times New Roman"/>
                          <a:cs typeface="Times New Roman" panose="02020603050405020304" pitchFamily="18" charset="0"/>
                          <a:sym typeface="Times New Roman"/>
                        </a:rPr>
                        <a:t>2018</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P O'Kane, S </a:t>
                      </a:r>
                      <a:r>
                        <a:rPr lang="en-US" sz="2000" b="0" i="0" u="none" strike="noStrike" cap="none" dirty="0" err="1">
                          <a:solidFill>
                            <a:schemeClr val="dk1"/>
                          </a:solidFill>
                          <a:effectLst/>
                          <a:latin typeface="Times New Roman" panose="02020603050405020304" pitchFamily="18" charset="0"/>
                          <a:ea typeface="Calibri"/>
                          <a:cs typeface="Times New Roman" panose="02020603050405020304" pitchFamily="18" charset="0"/>
                          <a:sym typeface="Arial"/>
                        </a:rPr>
                        <a:t>Sezer</a:t>
                      </a:r>
                      <a:r>
                        <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 D Carlin </a:t>
                      </a: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u="none" strike="noStrike" cap="none" dirty="0">
                          <a:latin typeface="Times New Roman" panose="02020603050405020304" pitchFamily="18" charset="0"/>
                          <a:ea typeface="Times New Roman"/>
                          <a:cs typeface="Times New Roman" panose="02020603050405020304" pitchFamily="18" charset="0"/>
                          <a:sym typeface="Times New Roman"/>
                        </a:rPr>
                        <a:t>Origin and improvement of Ransomware Techniques.</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2"/>
                  </a:ext>
                </a:extLst>
              </a:tr>
              <a:tr h="805650">
                <a:tc>
                  <a:txBody>
                    <a:bodyPr/>
                    <a:lstStyle/>
                    <a:p>
                      <a:pPr marL="0" marR="0" lvl="0" indent="0" algn="ctr" rtl="0">
                        <a:lnSpc>
                          <a:spcPct val="100000"/>
                        </a:lnSpc>
                        <a:spcBef>
                          <a:spcPts val="0"/>
                        </a:spcBef>
                        <a:spcAft>
                          <a:spcPts val="0"/>
                        </a:spcAft>
                        <a:buClr>
                          <a:srgbClr val="000000"/>
                        </a:buClr>
                        <a:buSzPts val="1800"/>
                        <a:buFont typeface="Arial"/>
                        <a:buNone/>
                      </a:pPr>
                      <a:r>
                        <a:rPr lang="en-US" sz="2000" dirty="0">
                          <a:solidFill>
                            <a:srgbClr val="000000"/>
                          </a:solidFill>
                          <a:latin typeface="Times New Roman" panose="02020603050405020304" pitchFamily="18" charset="0"/>
                          <a:cs typeface="Times New Roman" panose="02020603050405020304" pitchFamily="18" charset="0"/>
                        </a:rPr>
                        <a:t>"Ransomware: A growing menace”</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u="none" strike="noStrike" cap="none" dirty="0">
                          <a:latin typeface="Times New Roman" panose="02020603050405020304" pitchFamily="18" charset="0"/>
                          <a:ea typeface="Times New Roman"/>
                          <a:cs typeface="Times New Roman" panose="02020603050405020304" pitchFamily="18" charset="0"/>
                          <a:sym typeface="Times New Roman"/>
                        </a:rPr>
                        <a:t>2012</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G O'Gorman, G McDonald</a:t>
                      </a: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u="none" strike="noStrike" cap="none" dirty="0">
                          <a:latin typeface="Times New Roman" panose="02020603050405020304" pitchFamily="18" charset="0"/>
                          <a:ea typeface="Times New Roman"/>
                          <a:cs typeface="Times New Roman" panose="02020603050405020304" pitchFamily="18" charset="0"/>
                          <a:sym typeface="Times New Roman"/>
                        </a:rPr>
                        <a:t>Effects of Ransomware</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3"/>
                  </a:ext>
                </a:extLst>
              </a:tr>
              <a:tr h="652975">
                <a:tc>
                  <a:txBody>
                    <a:bodyPr/>
                    <a:lstStyle/>
                    <a:p>
                      <a:pPr marL="0" marR="0" lvl="0" indent="0" algn="ctr" rtl="0">
                        <a:lnSpc>
                          <a:spcPct val="100000"/>
                        </a:lnSpc>
                        <a:spcBef>
                          <a:spcPts val="0"/>
                        </a:spcBef>
                        <a:spcAft>
                          <a:spcPts val="0"/>
                        </a:spcAft>
                        <a:buClr>
                          <a:srgbClr val="000000"/>
                        </a:buClr>
                        <a:buSzPts val="1800"/>
                        <a:buFont typeface="Arial"/>
                        <a:buNone/>
                      </a:pPr>
                      <a:r>
                        <a:rPr lang="en-US" sz="2000" dirty="0">
                          <a:solidFill>
                            <a:srgbClr val="000000"/>
                          </a:solidFill>
                          <a:latin typeface="Times New Roman" panose="02020603050405020304" pitchFamily="18" charset="0"/>
                          <a:cs typeface="Times New Roman" panose="02020603050405020304" pitchFamily="18" charset="0"/>
                        </a:rPr>
                        <a:t>"Comparative analysis of various ransomware </a:t>
                      </a:r>
                      <a:r>
                        <a:rPr lang="en-US" sz="2000" dirty="0" err="1">
                          <a:solidFill>
                            <a:srgbClr val="000000"/>
                          </a:solidFill>
                          <a:latin typeface="Times New Roman" panose="02020603050405020304" pitchFamily="18" charset="0"/>
                          <a:cs typeface="Times New Roman" panose="02020603050405020304" pitchFamily="18" charset="0"/>
                        </a:rPr>
                        <a:t>virii</a:t>
                      </a:r>
                      <a:r>
                        <a:rPr lang="en-US" sz="2000" dirty="0">
                          <a:solidFill>
                            <a:srgbClr val="000000"/>
                          </a:solidFill>
                          <a:latin typeface="Times New Roman" panose="02020603050405020304" pitchFamily="18" charset="0"/>
                          <a:cs typeface="Times New Roman" panose="02020603050405020304" pitchFamily="18" charset="0"/>
                        </a:rPr>
                        <a:t>" </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u="none" strike="noStrike" cap="none" dirty="0">
                          <a:latin typeface="Times New Roman" panose="02020603050405020304" pitchFamily="18" charset="0"/>
                          <a:ea typeface="Times New Roman"/>
                          <a:cs typeface="Times New Roman" panose="02020603050405020304" pitchFamily="18" charset="0"/>
                          <a:sym typeface="Times New Roman"/>
                        </a:rPr>
                        <a:t>2010</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A </a:t>
                      </a:r>
                      <a:r>
                        <a:rPr lang="en-US" sz="2000" b="0" i="0" u="none" strike="noStrike" cap="none" dirty="0" err="1">
                          <a:solidFill>
                            <a:schemeClr val="dk1"/>
                          </a:solidFill>
                          <a:effectLst/>
                          <a:latin typeface="Times New Roman" panose="02020603050405020304" pitchFamily="18" charset="0"/>
                          <a:ea typeface="Calibri"/>
                          <a:cs typeface="Times New Roman" panose="02020603050405020304" pitchFamily="18" charset="0"/>
                          <a:sym typeface="Arial"/>
                        </a:rPr>
                        <a:t>Gazet</a:t>
                      </a:r>
                      <a:endPar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1800"/>
                        <a:buFont typeface="Arial"/>
                        <a:buNone/>
                      </a:pP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a:buNone/>
                      </a:pPr>
                      <a:r>
                        <a:rPr lang="en-US" sz="2000" b="0" i="0" u="none" strike="noStrike" cap="none" dirty="0">
                          <a:solidFill>
                            <a:schemeClr val="dk1"/>
                          </a:solidFill>
                          <a:effectLst/>
                          <a:latin typeface="Times New Roman" panose="02020603050405020304" pitchFamily="18" charset="0"/>
                          <a:ea typeface="Calibri"/>
                          <a:cs typeface="Times New Roman" panose="02020603050405020304" pitchFamily="18" charset="0"/>
                          <a:sym typeface="Arial"/>
                        </a:rPr>
                        <a:t>Study of various Virus Research and Defense</a:t>
                      </a:r>
                      <a:endParaRPr sz="20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4"/>
                  </a:ext>
                </a:extLst>
              </a:tr>
            </a:tbl>
          </a:graphicData>
        </a:graphic>
      </p:graphicFrame>
      <p:sp>
        <p:nvSpPr>
          <p:cNvPr id="204" name="Google Shape;204;p5"/>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205" name="Google Shape;205;p5"/>
          <p:cNvPicPr preferRelativeResize="0"/>
          <p:nvPr/>
        </p:nvPicPr>
        <p:blipFill rotWithShape="1">
          <a:blip r:embed="rId3">
            <a:alphaModFix/>
          </a:blip>
          <a:srcRect/>
          <a:stretch/>
        </p:blipFill>
        <p:spPr>
          <a:xfrm>
            <a:off x="10877266" y="0"/>
            <a:ext cx="1314734" cy="1203960"/>
          </a:xfrm>
          <a:prstGeom prst="rect">
            <a:avLst/>
          </a:prstGeom>
          <a:noFill/>
          <a:ln>
            <a:noFill/>
          </a:ln>
        </p:spPr>
      </p:pic>
      <p:sp>
        <p:nvSpPr>
          <p:cNvPr id="206" name="Google Shape;206;p5"/>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lvl="0"/>
            <a:r>
              <a:rPr lang="en-US" sz="1600" dirty="0"/>
              <a:t>PROJECT– THIRD REVIEW                                                                                       Department of CSE, </a:t>
            </a:r>
            <a:r>
              <a:rPr lang="en-US" sz="1600" dirty="0" err="1"/>
              <a:t>KGiSL</a:t>
            </a:r>
            <a:r>
              <a:rPr lang="en-US" sz="1600" dirty="0"/>
              <a:t> Institute of Technology, Coimbatore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6"/>
          <p:cNvSpPr txBox="1">
            <a:spLocks noGrp="1"/>
          </p:cNvSpPr>
          <p:nvPr>
            <p:ph type="title"/>
          </p:nvPr>
        </p:nvSpPr>
        <p:spPr>
          <a:xfrm>
            <a:off x="303628" y="179631"/>
            <a:ext cx="10515600" cy="844697"/>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Algerian"/>
              <a:buNone/>
            </a:pPr>
            <a:r>
              <a:rPr lang="en-US" dirty="0">
                <a:latin typeface="Algerian" pitchFamily="82" charset="0"/>
              </a:rPr>
              <a:t> PROPOSED SYSTEM </a:t>
            </a:r>
            <a:endParaRPr dirty="0">
              <a:latin typeface="Arial Black" panose="020B0A04020102020204" pitchFamily="34" charset="0"/>
            </a:endParaRPr>
          </a:p>
        </p:txBody>
      </p:sp>
      <p:sp>
        <p:nvSpPr>
          <p:cNvPr id="213" name="Google Shape;213;p6"/>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214" name="Google Shape;214;p6"/>
          <p:cNvPicPr preferRelativeResize="0"/>
          <p:nvPr/>
        </p:nvPicPr>
        <p:blipFill rotWithShape="1">
          <a:blip r:embed="rId3">
            <a:alphaModFix/>
          </a:blip>
          <a:srcRect/>
          <a:stretch/>
        </p:blipFill>
        <p:spPr>
          <a:xfrm>
            <a:off x="10907486" y="28903"/>
            <a:ext cx="1284514" cy="995425"/>
          </a:xfrm>
          <a:prstGeom prst="rect">
            <a:avLst/>
          </a:prstGeom>
          <a:noFill/>
          <a:ln>
            <a:noFill/>
          </a:ln>
        </p:spPr>
      </p:pic>
      <p:sp>
        <p:nvSpPr>
          <p:cNvPr id="215" name="Google Shape;215;p6"/>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lvl="0"/>
            <a:r>
              <a:rPr lang="en-US" sz="1600" dirty="0"/>
              <a:t>PROJECT– THIRD REVIEW                                                                                       Department of CSE, </a:t>
            </a:r>
            <a:r>
              <a:rPr lang="en-US" sz="1600" dirty="0" err="1"/>
              <a:t>KGiSL</a:t>
            </a:r>
            <a:r>
              <a:rPr lang="en-US" sz="1600" dirty="0"/>
              <a:t> Institute of Technology, Coimbatore </a:t>
            </a:r>
          </a:p>
        </p:txBody>
      </p:sp>
      <p:sp>
        <p:nvSpPr>
          <p:cNvPr id="3" name="TextBox 2">
            <a:extLst>
              <a:ext uri="{FF2B5EF4-FFF2-40B4-BE49-F238E27FC236}">
                <a16:creationId xmlns:a16="http://schemas.microsoft.com/office/drawing/2014/main" id="{DF31D55F-98B0-7011-49E9-C0CAD3AED3C5}"/>
              </a:ext>
            </a:extLst>
          </p:cNvPr>
          <p:cNvSpPr txBox="1"/>
          <p:nvPr/>
        </p:nvSpPr>
        <p:spPr>
          <a:xfrm>
            <a:off x="145702" y="1050465"/>
            <a:ext cx="11900596" cy="4154984"/>
          </a:xfrm>
          <a:prstGeom prst="rect">
            <a:avLst/>
          </a:prstGeom>
          <a:noFill/>
        </p:spPr>
        <p:txBody>
          <a:bodyPr wrap="square">
            <a:spAutoFit/>
          </a:bodyPr>
          <a:lstStyle/>
          <a:p>
            <a:pPr marL="734059" lvl="1" indent="-367030" algn="just">
              <a:buFont typeface="Wingdings" panose="05000000000000000000" pitchFamily="2" charset="2"/>
              <a:buChar char="Ø"/>
            </a:pPr>
            <a:r>
              <a:rPr lang="en-US" sz="2400" dirty="0">
                <a:latin typeface="Times New Roman"/>
              </a:rPr>
              <a:t>Utilize advanced techniques to detect ransomware activity.</a:t>
            </a:r>
          </a:p>
          <a:p>
            <a:pPr marL="709929" lvl="1" indent="-342900" algn="just">
              <a:buFont typeface="Wingdings" panose="05000000000000000000" pitchFamily="2" charset="2"/>
              <a:buChar char="Ø"/>
            </a:pPr>
            <a:endParaRPr lang="en-US" sz="2400" dirty="0">
              <a:latin typeface="Times New Roman"/>
            </a:endParaRPr>
          </a:p>
          <a:p>
            <a:pPr marL="734059" lvl="1" indent="-367030" algn="just">
              <a:buFont typeface="Wingdings" panose="05000000000000000000" pitchFamily="2" charset="2"/>
              <a:buChar char="Ø"/>
            </a:pPr>
            <a:r>
              <a:rPr lang="en-US" sz="2400" dirty="0">
                <a:latin typeface="Times New Roman"/>
              </a:rPr>
              <a:t>Monitor file access patterns, process behavior, and communication with command-and-control servers.</a:t>
            </a:r>
          </a:p>
          <a:p>
            <a:pPr marL="709929" lvl="1" indent="-342900" algn="just">
              <a:buFont typeface="Wingdings" panose="05000000000000000000" pitchFamily="2" charset="2"/>
              <a:buChar char="Ø"/>
            </a:pPr>
            <a:endParaRPr lang="en-US" sz="2400" dirty="0">
              <a:latin typeface="Times New Roman"/>
            </a:endParaRPr>
          </a:p>
          <a:p>
            <a:pPr marL="734059" lvl="1" indent="-367030" algn="just">
              <a:buFont typeface="Wingdings" panose="05000000000000000000" pitchFamily="2" charset="2"/>
              <a:buChar char="Ø"/>
            </a:pPr>
            <a:r>
              <a:rPr lang="en-US" sz="2400" dirty="0">
                <a:latin typeface="Times New Roman"/>
              </a:rPr>
              <a:t>Analyze network traffic for signs of ransomware activity, such as large file transfers or unusual connections.</a:t>
            </a:r>
          </a:p>
          <a:p>
            <a:pPr marL="709929" lvl="1" indent="-342900" algn="just">
              <a:buFont typeface="Wingdings" panose="05000000000000000000" pitchFamily="2" charset="2"/>
              <a:buChar char="Ø"/>
            </a:pPr>
            <a:endParaRPr lang="en-US" sz="2400" dirty="0">
              <a:latin typeface="Times New Roman"/>
            </a:endParaRPr>
          </a:p>
          <a:p>
            <a:pPr marL="734059" lvl="1" indent="-367030" algn="just">
              <a:buFont typeface="Wingdings" panose="05000000000000000000" pitchFamily="2" charset="2"/>
              <a:buChar char="Ø"/>
            </a:pPr>
            <a:r>
              <a:rPr lang="en-US" sz="2400" dirty="0">
                <a:latin typeface="Times New Roman"/>
              </a:rPr>
              <a:t>Develop the detection tool using appropriate programming languages and frameworks.</a:t>
            </a:r>
          </a:p>
          <a:p>
            <a:pPr marL="709929" lvl="1" indent="-342900" algn="just">
              <a:buFont typeface="Wingdings" panose="05000000000000000000" pitchFamily="2" charset="2"/>
              <a:buChar char="Ø"/>
            </a:pPr>
            <a:endParaRPr lang="en-US" sz="2400" dirty="0">
              <a:latin typeface="Times New Roman"/>
            </a:endParaRPr>
          </a:p>
          <a:p>
            <a:pPr marL="734059" lvl="1" indent="-367030" algn="just">
              <a:buFont typeface="Wingdings" panose="05000000000000000000" pitchFamily="2" charset="2"/>
              <a:buChar char="Ø"/>
            </a:pPr>
            <a:r>
              <a:rPr lang="en-US" sz="2400" dirty="0">
                <a:latin typeface="Times New Roman"/>
              </a:rPr>
              <a:t>Test the tool in simulated environments to ensure accuracy and reliability.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7"/>
          <p:cNvSpPr txBox="1">
            <a:spLocks noGrp="1"/>
          </p:cNvSpPr>
          <p:nvPr>
            <p:ph type="title"/>
          </p:nvPr>
        </p:nvSpPr>
        <p:spPr>
          <a:xfrm>
            <a:off x="404648" y="158887"/>
            <a:ext cx="10515600" cy="844697"/>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Algerian"/>
              <a:buNone/>
            </a:pPr>
            <a:r>
              <a:rPr lang="en-US" dirty="0">
                <a:latin typeface="Algerian"/>
                <a:ea typeface="Algerian"/>
                <a:cs typeface="Algerian"/>
                <a:sym typeface="Algerian"/>
              </a:rPr>
              <a:t>Architectural Diagram</a:t>
            </a:r>
            <a:endParaRPr dirty="0">
              <a:latin typeface="Arial Black" panose="020B0A04020102020204" pitchFamily="34" charset="0"/>
              <a:ea typeface="Algerian"/>
              <a:cs typeface="Algerian"/>
              <a:sym typeface="Algerian"/>
            </a:endParaRPr>
          </a:p>
        </p:txBody>
      </p:sp>
      <p:sp>
        <p:nvSpPr>
          <p:cNvPr id="222" name="Google Shape;222;p7"/>
          <p:cNvSpPr txBox="1">
            <a:spLocks noGrp="1"/>
          </p:cNvSpPr>
          <p:nvPr>
            <p:ph type="body" idx="1"/>
          </p:nvPr>
        </p:nvSpPr>
        <p:spPr>
          <a:xfrm>
            <a:off x="303628" y="956603"/>
            <a:ext cx="10515600" cy="5247249"/>
          </a:xfrm>
          <a:prstGeom prst="rect">
            <a:avLst/>
          </a:prstGeom>
          <a:noFill/>
          <a:ln>
            <a:noFill/>
          </a:ln>
        </p:spPr>
        <p:txBody>
          <a:bodyPr spcFirstLastPara="1" wrap="square" lIns="91425" tIns="45700" rIns="91425" bIns="45700" anchor="t" anchorCtr="0">
            <a:normAutofit/>
          </a:bodyPr>
          <a:lstStyle/>
          <a:p>
            <a:pPr marL="534988" lvl="0" indent="-273048" algn="l" rtl="0">
              <a:lnSpc>
                <a:spcPct val="90000"/>
              </a:lnSpc>
              <a:spcBef>
                <a:spcPts val="0"/>
              </a:spcBef>
              <a:spcAft>
                <a:spcPts val="0"/>
              </a:spcAft>
              <a:buClr>
                <a:schemeClr val="dk1"/>
              </a:buClr>
              <a:buSzPts val="2800"/>
              <a:buFont typeface="Noto Sans Symbols"/>
              <a:buNone/>
            </a:pPr>
            <a:endParaRPr dirty="0">
              <a:latin typeface="Cambria"/>
              <a:ea typeface="Cambria"/>
              <a:cs typeface="Cambria"/>
              <a:sym typeface="Cambria"/>
            </a:endParaRPr>
          </a:p>
          <a:p>
            <a:pPr marL="534988" lvl="0" indent="-273048" algn="l" rtl="0">
              <a:lnSpc>
                <a:spcPct val="90000"/>
              </a:lnSpc>
              <a:spcBef>
                <a:spcPts val="1000"/>
              </a:spcBef>
              <a:spcAft>
                <a:spcPts val="0"/>
              </a:spcAft>
              <a:buClr>
                <a:schemeClr val="dk1"/>
              </a:buClr>
              <a:buSzPts val="2800"/>
              <a:buFont typeface="Noto Sans Symbols"/>
              <a:buNone/>
            </a:pPr>
            <a:endParaRPr dirty="0">
              <a:latin typeface="Cambria"/>
              <a:ea typeface="Cambria"/>
              <a:cs typeface="Cambria"/>
              <a:sym typeface="Cambria"/>
            </a:endParaRPr>
          </a:p>
          <a:p>
            <a:pPr marL="534988" lvl="0" indent="-273048" algn="l" rtl="0">
              <a:lnSpc>
                <a:spcPct val="90000"/>
              </a:lnSpc>
              <a:spcBef>
                <a:spcPts val="1000"/>
              </a:spcBef>
              <a:spcAft>
                <a:spcPts val="0"/>
              </a:spcAft>
              <a:buClr>
                <a:schemeClr val="dk1"/>
              </a:buClr>
              <a:buSzPts val="2800"/>
              <a:buFont typeface="Noto Sans Symbols"/>
              <a:buNone/>
            </a:pPr>
            <a:endParaRPr dirty="0">
              <a:latin typeface="Cambria"/>
              <a:ea typeface="Cambria"/>
              <a:cs typeface="Cambria"/>
              <a:sym typeface="Cambria"/>
            </a:endParaRPr>
          </a:p>
          <a:p>
            <a:pPr marL="534988" lvl="0" indent="-273048" algn="l" rtl="0">
              <a:lnSpc>
                <a:spcPct val="90000"/>
              </a:lnSpc>
              <a:spcBef>
                <a:spcPts val="1000"/>
              </a:spcBef>
              <a:spcAft>
                <a:spcPts val="0"/>
              </a:spcAft>
              <a:buClr>
                <a:schemeClr val="dk1"/>
              </a:buClr>
              <a:buSzPts val="2800"/>
              <a:buFont typeface="Noto Sans Symbols"/>
              <a:buNone/>
            </a:pPr>
            <a:endParaRPr dirty="0">
              <a:latin typeface="Cambria"/>
              <a:ea typeface="Cambria"/>
              <a:cs typeface="Cambria"/>
              <a:sym typeface="Cambria"/>
            </a:endParaRPr>
          </a:p>
          <a:p>
            <a:pPr marL="534988" lvl="0" indent="-273048" algn="l" rtl="0">
              <a:lnSpc>
                <a:spcPct val="90000"/>
              </a:lnSpc>
              <a:spcBef>
                <a:spcPts val="1000"/>
              </a:spcBef>
              <a:spcAft>
                <a:spcPts val="0"/>
              </a:spcAft>
              <a:buClr>
                <a:schemeClr val="dk1"/>
              </a:buClr>
              <a:buSzPts val="2800"/>
              <a:buFont typeface="Noto Sans Symbols"/>
              <a:buNone/>
            </a:pPr>
            <a:endParaRPr dirty="0">
              <a:latin typeface="Cambria"/>
              <a:ea typeface="Cambria"/>
              <a:cs typeface="Cambria"/>
              <a:sym typeface="Cambria"/>
            </a:endParaRPr>
          </a:p>
          <a:p>
            <a:pPr marL="0" lvl="0" indent="0" algn="l" rtl="0">
              <a:lnSpc>
                <a:spcPct val="90000"/>
              </a:lnSpc>
              <a:spcBef>
                <a:spcPts val="1000"/>
              </a:spcBef>
              <a:spcAft>
                <a:spcPts val="0"/>
              </a:spcAft>
              <a:buClr>
                <a:schemeClr val="dk1"/>
              </a:buClr>
              <a:buSzPts val="2800"/>
              <a:buNone/>
            </a:pPr>
            <a:endParaRPr dirty="0">
              <a:latin typeface="Cambria"/>
              <a:ea typeface="Cambria"/>
              <a:cs typeface="Cambria"/>
              <a:sym typeface="Cambria"/>
            </a:endParaRPr>
          </a:p>
        </p:txBody>
      </p:sp>
      <p:sp>
        <p:nvSpPr>
          <p:cNvPr id="224" name="Google Shape;224;p7"/>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pic>
        <p:nvPicPr>
          <p:cNvPr id="225" name="Google Shape;225;p7"/>
          <p:cNvPicPr preferRelativeResize="0"/>
          <p:nvPr/>
        </p:nvPicPr>
        <p:blipFill rotWithShape="1">
          <a:blip r:embed="rId3">
            <a:alphaModFix/>
          </a:blip>
          <a:srcRect/>
          <a:stretch/>
        </p:blipFill>
        <p:spPr>
          <a:xfrm>
            <a:off x="10920248" y="0"/>
            <a:ext cx="1271752" cy="1022643"/>
          </a:xfrm>
          <a:prstGeom prst="rect">
            <a:avLst/>
          </a:prstGeom>
          <a:noFill/>
          <a:ln>
            <a:noFill/>
          </a:ln>
        </p:spPr>
      </p:pic>
      <p:sp>
        <p:nvSpPr>
          <p:cNvPr id="226" name="Google Shape;226;p7"/>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lvl="0"/>
            <a:r>
              <a:rPr lang="en-US" sz="1600" dirty="0"/>
              <a:t>PROJECT– THIRD REVIEW                                                                                       Department of CSE, </a:t>
            </a:r>
            <a:r>
              <a:rPr lang="en-US" sz="1600" dirty="0" err="1"/>
              <a:t>KGiSL</a:t>
            </a:r>
            <a:r>
              <a:rPr lang="en-US" sz="1600" dirty="0"/>
              <a:t> Institute of Technology, Coimbatore </a:t>
            </a:r>
          </a:p>
        </p:txBody>
      </p:sp>
      <p:pic>
        <p:nvPicPr>
          <p:cNvPr id="3" name="Picture 2"/>
          <p:cNvPicPr>
            <a:picLocks noChangeAspect="1"/>
          </p:cNvPicPr>
          <p:nvPr/>
        </p:nvPicPr>
        <p:blipFill rotWithShape="1">
          <a:blip r:embed="rId4"/>
          <a:srcRect t="18396" b="24693"/>
          <a:stretch/>
        </p:blipFill>
        <p:spPr>
          <a:xfrm>
            <a:off x="906201" y="1250706"/>
            <a:ext cx="10379597" cy="44303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1"/>
          <p:cNvSpPr txBox="1">
            <a:spLocks noGrp="1"/>
          </p:cNvSpPr>
          <p:nvPr>
            <p:ph type="title"/>
          </p:nvPr>
        </p:nvSpPr>
        <p:spPr>
          <a:xfrm>
            <a:off x="303628" y="179631"/>
            <a:ext cx="6577860" cy="844697"/>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4400"/>
              <a:buFont typeface="Algerian"/>
              <a:buNone/>
            </a:pPr>
            <a:r>
              <a:rPr lang="en-US" dirty="0">
                <a:solidFill>
                  <a:schemeClr val="tx1"/>
                </a:solidFill>
                <a:latin typeface="Algerian" panose="04020705040A02060702" pitchFamily="82" charset="0"/>
                <a:cs typeface="Calibri" panose="020F0502020204030204" pitchFamily="34" charset="0"/>
              </a:rPr>
              <a:t>EXPECTED OUTCOME </a:t>
            </a:r>
            <a:endParaRPr dirty="0">
              <a:latin typeface="Arial Black" panose="020B0A04020102020204" pitchFamily="34" charset="0"/>
            </a:endParaRPr>
          </a:p>
        </p:txBody>
      </p:sp>
      <p:sp>
        <p:nvSpPr>
          <p:cNvPr id="265" name="Google Shape;265;p11"/>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266" name="Google Shape;266;p11"/>
          <p:cNvPicPr preferRelativeResize="0"/>
          <p:nvPr/>
        </p:nvPicPr>
        <p:blipFill rotWithShape="1">
          <a:blip r:embed="rId3">
            <a:alphaModFix/>
          </a:blip>
          <a:srcRect/>
          <a:stretch/>
        </p:blipFill>
        <p:spPr>
          <a:xfrm>
            <a:off x="10959152" y="0"/>
            <a:ext cx="1232848" cy="1024328"/>
          </a:xfrm>
          <a:prstGeom prst="rect">
            <a:avLst/>
          </a:prstGeom>
          <a:noFill/>
          <a:ln>
            <a:noFill/>
          </a:ln>
        </p:spPr>
      </p:pic>
      <p:sp>
        <p:nvSpPr>
          <p:cNvPr id="267" name="Google Shape;267;p11"/>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lvl="0"/>
            <a:r>
              <a:rPr lang="en-US" sz="1600" dirty="0"/>
              <a:t>PROJECT– THIRD REVIEW                                                                                       Department of CSE, </a:t>
            </a:r>
            <a:r>
              <a:rPr lang="en-US" sz="1600" dirty="0" err="1"/>
              <a:t>KGiSL</a:t>
            </a:r>
            <a:r>
              <a:rPr lang="en-US" sz="1600" dirty="0"/>
              <a:t> Institute of Technology, Coimbatore </a:t>
            </a:r>
          </a:p>
        </p:txBody>
      </p:sp>
      <p:sp>
        <p:nvSpPr>
          <p:cNvPr id="3" name="Rectangle 2"/>
          <p:cNvSpPr/>
          <p:nvPr/>
        </p:nvSpPr>
        <p:spPr>
          <a:xfrm>
            <a:off x="375334" y="1536174"/>
            <a:ext cx="11441332" cy="3785652"/>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Times New Roman"/>
              </a:rPr>
              <a:t>Developing a user-friendly ransomware detection tool capable of accurately identifying ransomware activity is the primary objective.</a:t>
            </a:r>
          </a:p>
          <a:p>
            <a:pPr marL="342900" indent="-342900" algn="just">
              <a:buFont typeface="Wingdings" panose="05000000000000000000" pitchFamily="2" charset="2"/>
              <a:buChar char="Ø"/>
            </a:pPr>
            <a:endParaRPr lang="en-US" sz="2400" dirty="0">
              <a:latin typeface="Times New Roman"/>
            </a:endParaRPr>
          </a:p>
          <a:p>
            <a:pPr marL="342900" indent="-342900" algn="just">
              <a:buFont typeface="Wingdings" panose="05000000000000000000" pitchFamily="2" charset="2"/>
              <a:buChar char="Ø"/>
            </a:pPr>
            <a:r>
              <a:rPr lang="en-US" sz="2400" dirty="0">
                <a:latin typeface="Times New Roman"/>
              </a:rPr>
              <a:t>This tool will provide real-time alerts, actionable insights, and effective incident response capabilities, thereby enhancing cyber security resilience.</a:t>
            </a:r>
          </a:p>
          <a:p>
            <a:pPr marL="342900" indent="-342900" algn="just">
              <a:buFont typeface="Wingdings" panose="05000000000000000000" pitchFamily="2" charset="2"/>
              <a:buChar char="Ø"/>
            </a:pPr>
            <a:endParaRPr lang="en-US" sz="2400" dirty="0">
              <a:latin typeface="Times New Roman"/>
            </a:endParaRPr>
          </a:p>
          <a:p>
            <a:pPr marL="342900" indent="-342900" algn="just">
              <a:buFont typeface="Wingdings" panose="05000000000000000000" pitchFamily="2" charset="2"/>
              <a:buChar char="Ø"/>
            </a:pPr>
            <a:r>
              <a:rPr lang="en-US" sz="2400" dirty="0">
                <a:latin typeface="Times New Roman"/>
              </a:rPr>
              <a:t>Key features include seamless integration with existing security infrastructure, continuous improvement through updates to address emerging threats, and comprehensive documentation and training materials to facilitate easy adoption and usage by security teams.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8"/>
          <p:cNvSpPr txBox="1">
            <a:spLocks noGrp="1"/>
          </p:cNvSpPr>
          <p:nvPr>
            <p:ph type="title"/>
          </p:nvPr>
        </p:nvSpPr>
        <p:spPr>
          <a:xfrm>
            <a:off x="303628" y="60960"/>
            <a:ext cx="10515600" cy="844697"/>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Algerian"/>
              <a:buNone/>
            </a:pPr>
            <a:r>
              <a:rPr lang="en-US" dirty="0">
                <a:latin typeface="Algerian"/>
                <a:ea typeface="Algerian"/>
                <a:cs typeface="Algerian"/>
                <a:sym typeface="Algerian"/>
              </a:rPr>
              <a:t> Module </a:t>
            </a:r>
            <a:endParaRPr dirty="0">
              <a:latin typeface="Arial Black" panose="020B0A04020102020204" pitchFamily="34" charset="0"/>
              <a:ea typeface="Algerian"/>
              <a:cs typeface="Algerian"/>
              <a:sym typeface="Algerian"/>
            </a:endParaRPr>
          </a:p>
        </p:txBody>
      </p:sp>
      <p:sp>
        <p:nvSpPr>
          <p:cNvPr id="233" name="Google Shape;233;p8"/>
          <p:cNvSpPr txBox="1">
            <a:spLocks noGrp="1"/>
          </p:cNvSpPr>
          <p:nvPr>
            <p:ph type="body" idx="1"/>
          </p:nvPr>
        </p:nvSpPr>
        <p:spPr>
          <a:xfrm>
            <a:off x="0" y="833938"/>
            <a:ext cx="7419371" cy="5190123"/>
          </a:xfrm>
          <a:prstGeom prst="rect">
            <a:avLst/>
          </a:prstGeom>
          <a:noFill/>
          <a:ln>
            <a:noFill/>
          </a:ln>
        </p:spPr>
        <p:txBody>
          <a:bodyPr spcFirstLastPara="1" wrap="square" lIns="91425" tIns="45700" rIns="91425" bIns="45700" anchor="t" anchorCtr="0">
            <a:normAutofit/>
          </a:bodyPr>
          <a:lstStyle/>
          <a:p>
            <a:pPr marL="996951" lvl="1" indent="-457200">
              <a:lnSpc>
                <a:spcPct val="200000"/>
              </a:lnSpc>
              <a:buFont typeface="Wingdings" panose="05000000000000000000" pitchFamily="2" charset="2"/>
              <a:buChar char="Ø"/>
            </a:pPr>
            <a:r>
              <a:rPr lang="en-US" sz="2600" dirty="0">
                <a:solidFill>
                  <a:srgbClr val="000000"/>
                </a:solidFill>
                <a:latin typeface="Times New Roman"/>
              </a:rPr>
              <a:t>Sign up and Login Page</a:t>
            </a:r>
          </a:p>
          <a:p>
            <a:pPr marL="996951" lvl="1" indent="-457200">
              <a:lnSpc>
                <a:spcPct val="200000"/>
              </a:lnSpc>
              <a:buFont typeface="Wingdings" panose="05000000000000000000" pitchFamily="2" charset="2"/>
              <a:buChar char="Ø"/>
            </a:pPr>
            <a:r>
              <a:rPr lang="en-US" sz="2600" dirty="0">
                <a:solidFill>
                  <a:srgbClr val="000000"/>
                </a:solidFill>
                <a:latin typeface="Times New Roman"/>
              </a:rPr>
              <a:t>Home Page</a:t>
            </a:r>
          </a:p>
          <a:p>
            <a:pPr marL="996951" lvl="1" indent="-457200">
              <a:lnSpc>
                <a:spcPct val="200000"/>
              </a:lnSpc>
              <a:buFont typeface="Wingdings" panose="05000000000000000000" pitchFamily="2" charset="2"/>
              <a:buChar char="Ø"/>
            </a:pPr>
            <a:r>
              <a:rPr lang="en-US" sz="2600" dirty="0">
                <a:solidFill>
                  <a:srgbClr val="000000"/>
                </a:solidFill>
                <a:latin typeface="Times New Roman"/>
              </a:rPr>
              <a:t>My account and Feed back</a:t>
            </a:r>
          </a:p>
          <a:p>
            <a:pPr marL="996951" lvl="1" indent="-457200">
              <a:lnSpc>
                <a:spcPct val="200000"/>
              </a:lnSpc>
              <a:buFont typeface="Wingdings" panose="05000000000000000000" pitchFamily="2" charset="2"/>
              <a:buChar char="Ø"/>
            </a:pPr>
            <a:r>
              <a:rPr lang="en-US" sz="2600" dirty="0">
                <a:solidFill>
                  <a:srgbClr val="000000"/>
                </a:solidFill>
                <a:latin typeface="Times New Roman"/>
              </a:rPr>
              <a:t>Support</a:t>
            </a:r>
          </a:p>
          <a:p>
            <a:pPr marL="996951" lvl="1" indent="-457200">
              <a:lnSpc>
                <a:spcPct val="200000"/>
              </a:lnSpc>
              <a:buFont typeface="Wingdings" panose="05000000000000000000" pitchFamily="2" charset="2"/>
              <a:buChar char="Ø"/>
            </a:pPr>
            <a:r>
              <a:rPr lang="en-US" sz="2400" dirty="0">
                <a:solidFill>
                  <a:srgbClr val="000000"/>
                </a:solidFill>
                <a:latin typeface="Times New Roman"/>
              </a:rPr>
              <a:t>Scanner and Risk Detection.</a:t>
            </a:r>
          </a:p>
          <a:p>
            <a:pPr marL="996951" lvl="1" indent="-457200">
              <a:lnSpc>
                <a:spcPct val="200000"/>
              </a:lnSpc>
              <a:buFont typeface="Wingdings" panose="05000000000000000000" pitchFamily="2" charset="2"/>
              <a:buChar char="Ø"/>
            </a:pPr>
            <a:endParaRPr lang="en-US" sz="2600" dirty="0">
              <a:solidFill>
                <a:srgbClr val="000000"/>
              </a:solidFill>
              <a:latin typeface="Times New Roman"/>
            </a:endParaRPr>
          </a:p>
          <a:p>
            <a:pPr marL="539751" lvl="1" indent="0">
              <a:lnSpc>
                <a:spcPct val="200000"/>
              </a:lnSpc>
              <a:buNone/>
            </a:pPr>
            <a:endParaRPr lang="en-IN" sz="2400" b="1" dirty="0">
              <a:latin typeface="Times New Roman" panose="02020603050405020304" pitchFamily="18" charset="0"/>
              <a:ea typeface="Cambria"/>
              <a:cs typeface="Times New Roman" panose="02020603050405020304" pitchFamily="18" charset="0"/>
              <a:sym typeface="Cambria"/>
            </a:endParaRPr>
          </a:p>
        </p:txBody>
      </p:sp>
      <p:sp>
        <p:nvSpPr>
          <p:cNvPr id="235" name="Google Shape;235;p8"/>
          <p:cNvSpPr txBox="1">
            <a:spLocks noGrp="1"/>
          </p:cNvSpPr>
          <p:nvPr>
            <p:ph type="sldNum" idx="12"/>
          </p:nvPr>
        </p:nvSpPr>
        <p:spPr>
          <a:xfrm>
            <a:off x="11465168" y="6380969"/>
            <a:ext cx="55684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236" name="Google Shape;236;p8"/>
          <p:cNvPicPr preferRelativeResize="0"/>
          <p:nvPr/>
        </p:nvPicPr>
        <p:blipFill rotWithShape="1">
          <a:blip r:embed="rId3">
            <a:alphaModFix/>
          </a:blip>
          <a:srcRect/>
          <a:stretch/>
        </p:blipFill>
        <p:spPr>
          <a:xfrm>
            <a:off x="11049000" y="0"/>
            <a:ext cx="1143000" cy="1203960"/>
          </a:xfrm>
          <a:prstGeom prst="rect">
            <a:avLst/>
          </a:prstGeom>
          <a:noFill/>
          <a:ln>
            <a:noFill/>
          </a:ln>
        </p:spPr>
      </p:pic>
      <p:sp>
        <p:nvSpPr>
          <p:cNvPr id="237" name="Google Shape;237;p8"/>
          <p:cNvSpPr txBox="1">
            <a:spLocks noGrp="1"/>
          </p:cNvSpPr>
          <p:nvPr>
            <p:ph type="ftr" idx="11"/>
          </p:nvPr>
        </p:nvSpPr>
        <p:spPr>
          <a:xfrm>
            <a:off x="3017520" y="6431915"/>
            <a:ext cx="6766560" cy="365125"/>
          </a:xfrm>
          <a:prstGeom prst="rect">
            <a:avLst/>
          </a:prstGeom>
          <a:noFill/>
          <a:ln>
            <a:noFill/>
          </a:ln>
        </p:spPr>
        <p:txBody>
          <a:bodyPr spcFirstLastPara="1" wrap="square" lIns="91425" tIns="45700" rIns="91425" bIns="45700" anchor="ctr" anchorCtr="0">
            <a:noAutofit/>
          </a:bodyPr>
          <a:lstStyle/>
          <a:p>
            <a:pPr lvl="0"/>
            <a:r>
              <a:rPr lang="en-US" sz="1600" dirty="0"/>
              <a:t>PROJECT– THIRD REVIEW                                                                                       Department of CSE, </a:t>
            </a:r>
            <a:r>
              <a:rPr lang="en-US" sz="1600" dirty="0" err="1"/>
              <a:t>KGiSL</a:t>
            </a:r>
            <a:r>
              <a:rPr lang="en-US" sz="1600" dirty="0"/>
              <a:t> Institute of Technology, Coimbatore </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1375</TotalTime>
  <Words>874</Words>
  <Application>Microsoft Office PowerPoint</Application>
  <PresentationFormat>Widescreen</PresentationFormat>
  <Paragraphs>140</Paragraphs>
  <Slides>24</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Cambria</vt:lpstr>
      <vt:lpstr>Noto Sans Symbols</vt:lpstr>
      <vt:lpstr>Angsana New</vt:lpstr>
      <vt:lpstr>Arial</vt:lpstr>
      <vt:lpstr>Calibri</vt:lpstr>
      <vt:lpstr>Century Schoolbook</vt:lpstr>
      <vt:lpstr>Algerian</vt:lpstr>
      <vt:lpstr>Times New Roman Bold</vt:lpstr>
      <vt:lpstr>Arial Black</vt:lpstr>
      <vt:lpstr>Wingdings</vt:lpstr>
      <vt:lpstr>Times New Roman</vt:lpstr>
      <vt:lpstr>Office Theme</vt:lpstr>
      <vt:lpstr>Custom Design</vt:lpstr>
      <vt:lpstr>PowerPoint Presentation</vt:lpstr>
      <vt:lpstr>agenda </vt:lpstr>
      <vt:lpstr>Abstract </vt:lpstr>
      <vt:lpstr> EXISTING SYSTEM </vt:lpstr>
      <vt:lpstr>Literature Survey </vt:lpstr>
      <vt:lpstr> PROPOSED SYSTEM </vt:lpstr>
      <vt:lpstr>Architectural Diagram</vt:lpstr>
      <vt:lpstr>EXPECTED OUTCOME </vt:lpstr>
      <vt:lpstr> Module </vt:lpstr>
      <vt:lpstr> Key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REFERENCE</vt:lpstr>
      <vt:lpstr>TIME LINE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dc:creator>
  <cp:lastModifiedBy>Manoj N</cp:lastModifiedBy>
  <cp:revision>46</cp:revision>
  <dcterms:created xsi:type="dcterms:W3CDTF">2020-07-24T18:56:46Z</dcterms:created>
  <dcterms:modified xsi:type="dcterms:W3CDTF">2024-05-09T06:08:41Z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1cfd98016c054ecba75e21730c1fd0f0</vt:lpwstr>
  </property>
</Properties>
</file>